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1" r:id="rId4"/>
    <p:sldId id="262" r:id="rId5"/>
    <p:sldId id="258" r:id="rId6"/>
    <p:sldId id="264" r:id="rId7"/>
    <p:sldId id="265" r:id="rId8"/>
    <p:sldId id="266" r:id="rId9"/>
    <p:sldId id="270" r:id="rId10"/>
    <p:sldId id="273" r:id="rId11"/>
    <p:sldId id="283" r:id="rId12"/>
    <p:sldId id="272" r:id="rId13"/>
    <p:sldId id="274" r:id="rId14"/>
    <p:sldId id="277" r:id="rId15"/>
    <p:sldId id="278" r:id="rId16"/>
    <p:sldId id="279" r:id="rId17"/>
    <p:sldId id="280" r:id="rId18"/>
    <p:sldId id="285" r:id="rId19"/>
    <p:sldId id="284" r:id="rId20"/>
    <p:sldId id="281" r:id="rId21"/>
    <p:sldId id="282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381F830-A3C0-45D2-BDFB-E1B11D44B2D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177209B-0048-491F-A906-7650D78D842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F830-A3C0-45D2-BDFB-E1B11D44B2D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209B-0048-491F-A906-7650D78D8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F830-A3C0-45D2-BDFB-E1B11D44B2D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209B-0048-491F-A906-7650D78D8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F830-A3C0-45D2-BDFB-E1B11D44B2D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209B-0048-491F-A906-7650D78D8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F830-A3C0-45D2-BDFB-E1B11D44B2D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209B-0048-491F-A906-7650D78D8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F830-A3C0-45D2-BDFB-E1B11D44B2D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209B-0048-491F-A906-7650D78D84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F830-A3C0-45D2-BDFB-E1B11D44B2D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209B-0048-491F-A906-7650D78D8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F830-A3C0-45D2-BDFB-E1B11D44B2D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209B-0048-491F-A906-7650D78D8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F830-A3C0-45D2-BDFB-E1B11D44B2D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209B-0048-491F-A906-7650D78D8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F830-A3C0-45D2-BDFB-E1B11D44B2D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209B-0048-491F-A906-7650D78D842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F830-A3C0-45D2-BDFB-E1B11D44B2D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209B-0048-491F-A906-7650D78D8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381F830-A3C0-45D2-BDFB-E1B11D44B2D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177209B-0048-491F-A906-7650D78D84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fRaWAtBVg&amp;list=RDuZfRaWAtBV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olonies&amp;safe=strict&amp;sa=X&amp;espv=2&amp;biw=988&amp;bih=595&amp;tbm=isch&amp;tbs=simg:CAQSEgkmPtrCLff_1UCH2yuOYFrTQLw" TargetMode="External"/><Relationship Id="rId2" Type="http://schemas.openxmlformats.org/officeDocument/2006/relationships/hyperlink" Target="https://sites.google.com/a/lovejoyisd.net/wsms-8th-history/home/unit-i-colonization-1/unit-i-establishing-the-13-british-coloni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/url?sa=i&amp;rct=j&amp;q=&amp;esrc=s&amp;source=images&amp;cd=&amp;cad=rja&amp;uact=8&amp;ved=0CAcQjRxqFQoTCLzUo7Tl1ccCFcpXPgodJMwDuw&amp;url=http://class4408.weebly.com/colonies.html&amp;ei=EJTlVbyMH8qv-QGkmI_YCw&amp;psig=AFQjCNF38ECi3I-6auZRY30IiggEOcvFVg&amp;ust=1441195381885587" TargetMode="External"/><Relationship Id="rId4" Type="http://schemas.openxmlformats.org/officeDocument/2006/relationships/hyperlink" Target="https://www.google.com/search?tbs=sbi:AMhZZiu3BJFndp8oreIeZS5zl9y-tdkThexVFrerr8yrEJ6nGfdLYwg5TSY1d5B-JmAKx3GGnIC9g6pnGi_1KwanKMPUAW18o3R0am2NoEYTqmhj69In3bqEKnZIvjBCPAqEioJzKkby2oUnil9r-90bM59VF8XBBD7SxYaNm6Z4Q-pGzEC-fQdQ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55668"/>
            <a:ext cx="38703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u="sng" dirty="0">
                <a:solidFill>
                  <a:prstClr val="black"/>
                </a:solidFill>
              </a:rPr>
              <a:t>Roots of American Democracy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ih1.redbubble.net/image.42117158.0481/fc,550x550,white.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019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58100" y="17322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50+ videos Play all Play now Mix - Too Late to Apologize: A </a:t>
            </a:r>
            <a:r>
              <a:rPr lang="en-US" dirty="0" err="1">
                <a:hlinkClick r:id="rId3"/>
              </a:rPr>
              <a:t>Declarationby</a:t>
            </a:r>
            <a:r>
              <a:rPr lang="en-US" dirty="0">
                <a:hlinkClick r:id="rId3"/>
              </a:rPr>
              <a:t>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1"/>
            <a:ext cx="784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sz="2400" b="1" dirty="0"/>
              <a:t>Plymouth Colony (Massachusetts):  </a:t>
            </a:r>
            <a:r>
              <a:rPr lang="en-US" sz="2400" dirty="0"/>
              <a:t>founded by Pilgrims, 2</a:t>
            </a:r>
            <a:r>
              <a:rPr lang="en-US" sz="2400" baseline="30000" dirty="0"/>
              <a:t>nd</a:t>
            </a:r>
            <a:r>
              <a:rPr lang="en-US" sz="2400" dirty="0"/>
              <a:t> permanent English Colony (Separatists/Puritans), left for religious freedom</a:t>
            </a:r>
          </a:p>
          <a:p>
            <a:pPr lvl="0"/>
            <a:endParaRPr lang="en-US" sz="2400" b="1" dirty="0" smtClean="0"/>
          </a:p>
          <a:p>
            <a:pPr lvl="0"/>
            <a:r>
              <a:rPr lang="en-US" sz="2400" b="1" dirty="0" smtClean="0"/>
              <a:t>Mayflower </a:t>
            </a:r>
            <a:r>
              <a:rPr lang="en-US" sz="2400" b="1" dirty="0"/>
              <a:t>Compact</a:t>
            </a:r>
            <a:r>
              <a:rPr lang="en-US" sz="2400" dirty="0"/>
              <a:t>: direct democracy; town </a:t>
            </a:r>
            <a:r>
              <a:rPr lang="en-US" sz="2400" dirty="0" smtClean="0"/>
              <a:t>meetings</a:t>
            </a:r>
          </a:p>
          <a:p>
            <a:pPr lvl="0"/>
            <a:endParaRPr lang="en-US" sz="2400" dirty="0"/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</p:txBody>
      </p:sp>
      <p:pic>
        <p:nvPicPr>
          <p:cNvPr id="2050" name="Picture 2" descr="http://cdn.history.com/sites/2/2013/12/Mayflower-compact-hero2-A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4504792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77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 </a:t>
            </a:r>
            <a:r>
              <a:rPr lang="en-US" sz="2800" b="1" u="sng" dirty="0"/>
              <a:t>Types of Colonies</a:t>
            </a:r>
          </a:p>
          <a:p>
            <a:r>
              <a:rPr lang="en-US" sz="2400" b="1" dirty="0"/>
              <a:t>Proprietary Colony</a:t>
            </a:r>
            <a:r>
              <a:rPr lang="en-US" sz="2400" dirty="0"/>
              <a:t> – ruled by 1</a:t>
            </a:r>
          </a:p>
          <a:p>
            <a:r>
              <a:rPr lang="en-US" sz="2400" b="1" dirty="0"/>
              <a:t>Royal Colony</a:t>
            </a:r>
            <a:r>
              <a:rPr lang="en-US" sz="2400" dirty="0"/>
              <a:t> – ruled by King</a:t>
            </a:r>
          </a:p>
          <a:p>
            <a:r>
              <a:rPr lang="en-US" sz="2400" b="1" dirty="0"/>
              <a:t>Self-Governing Colony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ruled by the people</a:t>
            </a:r>
          </a:p>
          <a:p>
            <a:r>
              <a:rPr lang="en-US" sz="2400" dirty="0"/>
              <a:t> 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392775" y="3895725"/>
            <a:ext cx="4303713" cy="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r>
              <a:rPr kumimoji="0" lang="en-US" altLang="en-US" sz="23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D6D6D6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UNIT I: ESTABLISHING THE 13 BRITISH COLONIES - WSMS 8th US HISTORY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sites.google.com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618 × 800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Search by image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cs typeface="Arial" pitchFamily="34" charset="0"/>
              </a:rPr>
              <a:t>Life in the English Colonies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://class4408.weebly.com/uploads/2/3/7/5/23752179/7520239_ori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25583"/>
            <a:ext cx="4648200" cy="49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762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Mercantilism:  </a:t>
            </a:r>
            <a:r>
              <a:rPr lang="en-US" sz="2400" dirty="0"/>
              <a:t>country should sell more goods to other countries than it buys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Colonies </a:t>
            </a:r>
            <a:r>
              <a:rPr lang="en-US" sz="2400" dirty="0"/>
              <a:t>were seen as a good source of cheap materials for G.B</a:t>
            </a:r>
            <a:r>
              <a:rPr lang="en-US" sz="240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/>
          </a:p>
          <a:p>
            <a:endParaRPr lang="en-US" sz="2400" b="1" dirty="0" smtClean="0"/>
          </a:p>
          <a:p>
            <a:r>
              <a:rPr lang="en-US" sz="2400" b="1" dirty="0" smtClean="0"/>
              <a:t>Middle </a:t>
            </a:r>
            <a:r>
              <a:rPr lang="en-US" sz="2400" b="1" dirty="0"/>
              <a:t>Passage:</a:t>
            </a:r>
            <a:r>
              <a:rPr lang="en-US" sz="2400" dirty="0"/>
              <a:t> slaves from Africa</a:t>
            </a:r>
          </a:p>
        </p:txBody>
      </p:sp>
      <p:sp>
        <p:nvSpPr>
          <p:cNvPr id="3" name="AutoShape 2" descr="https://globalimperialism.wikispaces.com/file/view/merc._pic.JPG/116057177/800x303/merc._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globalimperialism.wikispaces.com/file/view/merc._pic.JPG/116057177/800x303/merc._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globalimperialism.wikispaces.com/file/view/merc._pic.JPG/116057177/800x303/merc._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s2.thingpic.com/images/ry/FFRP1i5v4KmANzVAeEMyAT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436187"/>
            <a:ext cx="7845425" cy="31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4114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Road to Independence</a:t>
            </a:r>
            <a:endParaRPr lang="en-US" sz="4000" dirty="0"/>
          </a:p>
          <a:p>
            <a:pPr algn="ctr"/>
            <a:r>
              <a:rPr lang="en-US" sz="2400" dirty="0" smtClean="0"/>
              <a:t>An </a:t>
            </a:r>
            <a:r>
              <a:rPr lang="en-US" sz="2400" dirty="0"/>
              <a:t>Emerging Identity</a:t>
            </a:r>
          </a:p>
          <a:p>
            <a:endParaRPr lang="en-US" sz="2000" dirty="0" smtClean="0"/>
          </a:p>
          <a:p>
            <a:r>
              <a:rPr lang="en-US" sz="2000" b="1" dirty="0" smtClean="0"/>
              <a:t>1</a:t>
            </a:r>
            <a:r>
              <a:rPr lang="en-US" sz="2000" dirty="0" smtClean="0"/>
              <a:t>.The </a:t>
            </a:r>
            <a:r>
              <a:rPr lang="en-US" sz="2000" dirty="0"/>
              <a:t>colonists were British citizens who lived as </a:t>
            </a:r>
            <a:r>
              <a:rPr lang="en-US" sz="2000" dirty="0" smtClean="0"/>
              <a:t>Americans. They build </a:t>
            </a:r>
            <a:r>
              <a:rPr lang="en-US" sz="2000" dirty="0"/>
              <a:t>their </a:t>
            </a:r>
            <a:r>
              <a:rPr lang="en-US" sz="2000" dirty="0" smtClean="0"/>
              <a:t>own homes </a:t>
            </a:r>
            <a:r>
              <a:rPr lang="en-US" sz="2000" dirty="0"/>
              <a:t>and learned how to handle their own problems</a:t>
            </a:r>
          </a:p>
          <a:p>
            <a:endParaRPr lang="en-US" sz="2000" dirty="0" smtClean="0"/>
          </a:p>
          <a:p>
            <a:r>
              <a:rPr lang="en-US" sz="2000" b="1" dirty="0" smtClean="0"/>
              <a:t>2</a:t>
            </a:r>
            <a:r>
              <a:rPr lang="en-US" sz="2000" b="1" dirty="0"/>
              <a:t>. </a:t>
            </a:r>
            <a:r>
              <a:rPr lang="en-US" sz="2000" dirty="0"/>
              <a:t>After years of being left alone by </a:t>
            </a:r>
            <a:r>
              <a:rPr lang="en-US" sz="2000" dirty="0" smtClean="0"/>
              <a:t>Britain </a:t>
            </a:r>
            <a:r>
              <a:rPr lang="en-US" sz="2000" dirty="0"/>
              <a:t>(</a:t>
            </a:r>
            <a:r>
              <a:rPr lang="en-US" sz="2000" b="1" u="sng" dirty="0"/>
              <a:t>salutary neglect</a:t>
            </a:r>
            <a:r>
              <a:rPr lang="en-US" sz="2000" dirty="0"/>
              <a:t>), tensions grew </a:t>
            </a:r>
            <a:r>
              <a:rPr lang="en-US" sz="2000" dirty="0" smtClean="0"/>
              <a:t>once Parliament </a:t>
            </a:r>
            <a:r>
              <a:rPr lang="en-US" sz="2000" dirty="0"/>
              <a:t>began to take an active interest in the </a:t>
            </a:r>
            <a:r>
              <a:rPr lang="en-US" sz="2000" dirty="0" smtClean="0"/>
              <a:t>colonies.  (taxing, creating trade laws, etc.</a:t>
            </a:r>
          </a:p>
          <a:p>
            <a:endParaRPr lang="en-US" sz="2400" dirty="0"/>
          </a:p>
        </p:txBody>
      </p:sp>
      <p:sp>
        <p:nvSpPr>
          <p:cNvPr id="3" name="AutoShape 2" descr="https://s-media-cache-ak0.pinimg.com/236x/1c/ef/0c/1cef0ce2a3f43bf9b58016c383498c3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s-media-cache-ak0.pinimg.com/236x/1c/ef/0c/1cef0ce2a3f43bf9b58016c383498c3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fortressofdoors.com/content/images/2015/04/salutarynegl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55" y="1058731"/>
            <a:ext cx="400271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1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Relations with </a:t>
            </a:r>
            <a:r>
              <a:rPr lang="en-US" sz="2400" b="1" u="sng" dirty="0" smtClean="0"/>
              <a:t>England</a:t>
            </a:r>
          </a:p>
          <a:p>
            <a:endParaRPr lang="en-US" sz="2400" dirty="0"/>
          </a:p>
          <a:p>
            <a:r>
              <a:rPr lang="en-US" sz="2400" b="1" dirty="0"/>
              <a:t>Salutary Neglect</a:t>
            </a:r>
            <a:r>
              <a:rPr lang="en-US" sz="2400" dirty="0"/>
              <a:t>:  England ignores Colonies (become self-sufficient &amp; self-governing)</a:t>
            </a:r>
          </a:p>
          <a:p>
            <a:r>
              <a:rPr lang="en-US" sz="2400" dirty="0"/>
              <a:t>                                     </a:t>
            </a:r>
          </a:p>
          <a:p>
            <a:r>
              <a:rPr lang="en-US" sz="2400" b="1" dirty="0"/>
              <a:t>French and Indian War:  </a:t>
            </a:r>
            <a:endParaRPr lang="en-US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England </a:t>
            </a:r>
            <a:r>
              <a:rPr lang="en-US" sz="2400" dirty="0"/>
              <a:t>(w/ colonies) vs. France (w/ Indians</a:t>
            </a:r>
            <a:r>
              <a:rPr lang="en-US" sz="2400" dirty="0" smtClean="0"/>
              <a:t>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England </a:t>
            </a:r>
            <a:r>
              <a:rPr lang="en-US" sz="2400" dirty="0"/>
              <a:t>wins control over France’s territory in </a:t>
            </a:r>
            <a:r>
              <a:rPr lang="en-US" sz="2400" dirty="0" smtClean="0"/>
              <a:t>New World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Treaty </a:t>
            </a:r>
            <a:r>
              <a:rPr lang="en-US" sz="2400" dirty="0"/>
              <a:t>of Paris 1763 ended </a:t>
            </a:r>
            <a:r>
              <a:rPr lang="en-US" sz="2400" dirty="0" smtClean="0"/>
              <a:t>the French and Indian War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British </a:t>
            </a:r>
            <a:r>
              <a:rPr lang="en-US" sz="2400" dirty="0"/>
              <a:t>debts led to heavy taxes on colonies</a:t>
            </a:r>
          </a:p>
        </p:txBody>
      </p:sp>
    </p:spTree>
    <p:extLst>
      <p:ext uri="{BB962C8B-B14F-4D97-AF65-F5344CB8AC3E}">
        <p14:creationId xmlns:p14="http://schemas.microsoft.com/office/powerpoint/2010/main" val="14286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81891" y="926753"/>
            <a:ext cx="7848600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Albany Plan of Union: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began unifying colonies; Ben Franklin-   Join, or Die (also used in Rev. War)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“no taxation without representation”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 descr="Join or Die"/>
          <p:cNvPicPr>
            <a:picLocks noChangeAspect="1" noChangeArrowheads="1"/>
          </p:cNvPicPr>
          <p:nvPr/>
        </p:nvPicPr>
        <p:blipFill>
          <a:blip r:embed="rId2">
            <a:lum bright="-44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91" y="914400"/>
            <a:ext cx="65998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6680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Proclamation of 1763</a:t>
            </a:r>
            <a:r>
              <a:rPr lang="en-US" sz="2400" dirty="0"/>
              <a:t>: colonists may not expand past Appalachian </a:t>
            </a:r>
            <a:r>
              <a:rPr lang="en-US" sz="2400" dirty="0" err="1"/>
              <a:t>Mtns</a:t>
            </a:r>
            <a:r>
              <a:rPr lang="en-US" sz="2400" dirty="0"/>
              <a:t>.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Writs of Assistance 1761    :</a:t>
            </a:r>
            <a:r>
              <a:rPr lang="en-US" sz="2400" dirty="0"/>
              <a:t>  British officers can enter and search property (led to 4</a:t>
            </a:r>
            <a:r>
              <a:rPr lang="en-US" sz="2400" baseline="30000" dirty="0"/>
              <a:t>th</a:t>
            </a:r>
            <a:r>
              <a:rPr lang="en-US" sz="2400" dirty="0"/>
              <a:t> Am.)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Stamp Act 1765 :  </a:t>
            </a:r>
            <a:r>
              <a:rPr lang="en-US" sz="2400" dirty="0" smtClean="0"/>
              <a:t>paper/playing </a:t>
            </a:r>
            <a:r>
              <a:rPr lang="en-US" sz="2400" dirty="0"/>
              <a:t>cards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Townshend </a:t>
            </a:r>
            <a:r>
              <a:rPr lang="en-US" sz="2400" b="1" dirty="0" smtClean="0"/>
              <a:t>Acts 1767 </a:t>
            </a:r>
            <a:r>
              <a:rPr lang="en-US" sz="2400" dirty="0" smtClean="0"/>
              <a:t>: </a:t>
            </a:r>
            <a:r>
              <a:rPr lang="en-US" sz="2400" dirty="0"/>
              <a:t>paint, cloth, glass etc.</a:t>
            </a:r>
          </a:p>
          <a:p>
            <a:r>
              <a:rPr lang="en-US" sz="2400" b="1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5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430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Boston </a:t>
            </a:r>
            <a:r>
              <a:rPr lang="en-US" sz="2400" b="1" dirty="0" smtClean="0"/>
              <a:t>Massacre:  </a:t>
            </a:r>
            <a:r>
              <a:rPr lang="en-US" sz="2400" dirty="0" smtClean="0"/>
              <a:t>March </a:t>
            </a:r>
            <a:r>
              <a:rPr lang="en-US" sz="2400" dirty="0"/>
              <a:t>5, </a:t>
            </a:r>
            <a:r>
              <a:rPr lang="en-US" sz="2400" b="1" dirty="0" smtClean="0"/>
              <a:t>1770</a:t>
            </a:r>
          </a:p>
          <a:p>
            <a:r>
              <a:rPr lang="en-US" sz="2400" dirty="0" smtClean="0"/>
              <a:t>propaganda </a:t>
            </a:r>
            <a:r>
              <a:rPr lang="en-US" sz="2400" dirty="0" err="1"/>
              <a:t>Cristpus</a:t>
            </a:r>
            <a:r>
              <a:rPr lang="en-US" sz="2400" dirty="0"/>
              <a:t> Attucks -first deaths of revolution and 5 more townspeople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Tea </a:t>
            </a:r>
            <a:r>
              <a:rPr lang="en-US" sz="2400" b="1" dirty="0" smtClean="0"/>
              <a:t>Act 1773</a:t>
            </a:r>
            <a:r>
              <a:rPr lang="en-US" sz="2400" dirty="0"/>
              <a:t> May 10</a:t>
            </a:r>
            <a:r>
              <a:rPr lang="en-US" sz="2400" b="1" dirty="0" smtClean="0"/>
              <a:t>  : </a:t>
            </a:r>
            <a:r>
              <a:rPr lang="en-US" sz="2400" dirty="0"/>
              <a:t>monopoly for English</a:t>
            </a:r>
            <a:r>
              <a:rPr lang="en-US" sz="2400" b="1" dirty="0"/>
              <a:t> </a:t>
            </a:r>
            <a:r>
              <a:rPr lang="en-US" sz="2400" dirty="0"/>
              <a:t>tea company</a:t>
            </a:r>
            <a:r>
              <a:rPr lang="en-US" sz="2400" b="1" dirty="0"/>
              <a:t>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Boston </a:t>
            </a:r>
            <a:r>
              <a:rPr lang="en-US" sz="2400" b="1" dirty="0"/>
              <a:t>Tea </a:t>
            </a:r>
            <a:r>
              <a:rPr lang="en-US" sz="2400" b="1" dirty="0" smtClean="0"/>
              <a:t>Party </a:t>
            </a:r>
            <a:r>
              <a:rPr lang="en-US" sz="2400" dirty="0"/>
              <a:t>December 16, 1773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forcing the Quartering 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04160"/>
            <a:ext cx="4800600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Intolerable Acts 1774-</a:t>
            </a:r>
            <a:r>
              <a:rPr lang="en-US" sz="2400" dirty="0"/>
              <a:t>closed Boston Harbor; included</a:t>
            </a:r>
            <a:r>
              <a:rPr lang="en-US" sz="2400" b="1" dirty="0"/>
              <a:t> 	</a:t>
            </a:r>
          </a:p>
          <a:p>
            <a:r>
              <a:rPr lang="en-US" sz="2400" b="1" dirty="0"/>
              <a:t>Quartering Act 1775- </a:t>
            </a:r>
            <a:r>
              <a:rPr lang="en-US" sz="2400" dirty="0"/>
              <a:t>must house soldiers </a:t>
            </a:r>
          </a:p>
          <a:p>
            <a:r>
              <a:rPr lang="en-US" sz="2400" dirty="0"/>
              <a:t>	led to 3</a:t>
            </a:r>
            <a:r>
              <a:rPr lang="en-US" sz="2400" baseline="30000" dirty="0"/>
              <a:t>rd</a:t>
            </a:r>
            <a:r>
              <a:rPr lang="en-US" sz="2400" dirty="0"/>
              <a:t> Am) and trials for soldiers in </a:t>
            </a:r>
            <a:r>
              <a:rPr lang="en-US" sz="2400" dirty="0" smtClean="0"/>
              <a:t>	England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69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1st Continental Congress 1774 :  </a:t>
            </a:r>
            <a:endParaRPr lang="en-US" sz="2400" b="1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protest </a:t>
            </a:r>
            <a:r>
              <a:rPr lang="en-US" sz="2400" dirty="0"/>
              <a:t>Intolerable Acts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formed </a:t>
            </a:r>
            <a:r>
              <a:rPr lang="en-US" sz="2400" dirty="0"/>
              <a:t>Committees of Correspondence</a:t>
            </a:r>
          </a:p>
          <a:p>
            <a:r>
              <a:rPr lang="en-US" sz="2400" b="1" dirty="0"/>
              <a:t>		</a:t>
            </a:r>
            <a:endParaRPr lang="en-US" sz="2400" dirty="0"/>
          </a:p>
          <a:p>
            <a:r>
              <a:rPr lang="en-US" sz="2400" dirty="0"/>
              <a:t>King responded with violence = Lexington and Concord – 1</a:t>
            </a:r>
            <a:r>
              <a:rPr lang="en-US" sz="2400" baseline="30000" dirty="0"/>
              <a:t>st</a:t>
            </a:r>
            <a:r>
              <a:rPr lang="en-US" sz="2400" dirty="0"/>
              <a:t> battle of Rev.</a:t>
            </a:r>
          </a:p>
        </p:txBody>
      </p:sp>
      <p:pic>
        <p:nvPicPr>
          <p:cNvPr id="7170" name="Picture 2" descr="http://www.bostonteapartyship.com/wp-content/uploads/2011/09/1st-continental-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070324"/>
            <a:ext cx="43053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545" y="304800"/>
            <a:ext cx="7924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Early </a:t>
            </a:r>
            <a:r>
              <a:rPr lang="en-US" sz="2000" b="1" u="sng" dirty="0"/>
              <a:t>non- British Influences 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u="sng" dirty="0"/>
              <a:t>Code of Hammurabi</a:t>
            </a:r>
            <a:r>
              <a:rPr lang="en-US" sz="2000" dirty="0"/>
              <a:t> – Babylonian King, Hammurabi, </a:t>
            </a:r>
          </a:p>
          <a:p>
            <a:pPr lvl="1"/>
            <a:r>
              <a:rPr lang="en-US" sz="2000" dirty="0"/>
              <a:t>created the first written legal code </a:t>
            </a:r>
          </a:p>
          <a:p>
            <a:pPr lvl="1"/>
            <a:r>
              <a:rPr lang="en-US" sz="2000" dirty="0"/>
              <a:t>harsh punishments </a:t>
            </a:r>
          </a:p>
          <a:p>
            <a:pPr lvl="1"/>
            <a:r>
              <a:rPr lang="en-US" sz="2000" dirty="0"/>
              <a:t>applied to everyone  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u="sng" dirty="0"/>
              <a:t>Draconian Law</a:t>
            </a:r>
            <a:r>
              <a:rPr lang="en-US" sz="2000" dirty="0"/>
              <a:t> – </a:t>
            </a:r>
            <a:r>
              <a:rPr lang="en-US" sz="2000" dirty="0" smtClean="0"/>
              <a:t>Athenian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ancient Rome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law that was very </a:t>
            </a:r>
            <a:endParaRPr lang="en-US" sz="2000" dirty="0" smtClean="0"/>
          </a:p>
          <a:p>
            <a:r>
              <a:rPr lang="en-US" sz="2000" dirty="0" smtClean="0"/>
              <a:t>harsh-punishment </a:t>
            </a:r>
            <a:r>
              <a:rPr lang="en-US" sz="2000" dirty="0"/>
              <a:t>death.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AutoShape 2" descr="https://encrypted-tbn2.gstatic.com/images?q=tbn:ANd9GcR9pVoOt_lnW37JVkHjiPTLJPlLoMO6AIjjjCqQsnx9-O2-kiG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encrypted-tbn2.gstatic.com/images?q=tbn:ANd9GcR9pVoOt_lnW37JVkHjiPTLJPlLoMO6AIjjjCqQsnx9-O2-kiG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28463"/>
            <a:ext cx="2276475" cy="305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164" y="612845"/>
            <a:ext cx="78832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Revolutionary War:</a:t>
            </a:r>
            <a:r>
              <a:rPr lang="en-US" sz="2400" dirty="0"/>
              <a:t> Lexington/Concord (“</a:t>
            </a:r>
            <a:r>
              <a:rPr lang="en-US" sz="2400" b="1" dirty="0"/>
              <a:t>Shot Heard Round the World”</a:t>
            </a:r>
            <a:r>
              <a:rPr lang="en-US" sz="2400" dirty="0"/>
              <a:t>); French aid; Yorktown (end); Treaty of Paris </a:t>
            </a:r>
            <a:r>
              <a:rPr lang="en-US" sz="2400" dirty="0" smtClean="0"/>
              <a:t>1783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8194" name="Picture 2" descr="http://www.bostonteapartyship.com/wp-content/uploads/2011/09/lexington-g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1732"/>
            <a:ext cx="5439641" cy="44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334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Declaration of Independence July 4, 1776</a:t>
            </a:r>
          </a:p>
          <a:p>
            <a:r>
              <a:rPr lang="en-US" sz="2400" b="1" dirty="0"/>
              <a:t>	–</a:t>
            </a:r>
            <a:r>
              <a:rPr lang="en-US" sz="2400" dirty="0"/>
              <a:t> Thomas Jefferson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b="1" dirty="0"/>
              <a:t>Common Sense </a:t>
            </a:r>
            <a:r>
              <a:rPr lang="en-US" sz="2400" b="1" dirty="0" smtClean="0"/>
              <a:t> Jan – Feb 1776</a:t>
            </a:r>
            <a:r>
              <a:rPr lang="en-US" sz="2400" dirty="0" smtClean="0"/>
              <a:t> </a:t>
            </a:r>
            <a:r>
              <a:rPr lang="en-US" sz="2400" dirty="0"/>
              <a:t>– by Thomas Paine was a pamphlet that explained why it was common sense that the colonies should call for independence from Britain.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</a:t>
            </a:r>
            <a:r>
              <a:rPr lang="en-US" sz="2400" b="1" dirty="0"/>
              <a:t>Continental Congress </a:t>
            </a:r>
            <a:r>
              <a:rPr lang="en-US" sz="2400" b="1" dirty="0" smtClean="0"/>
              <a:t>summer of 1775–</a:t>
            </a:r>
            <a:r>
              <a:rPr lang="en-US" sz="2400" dirty="0" smtClean="0"/>
              <a:t> </a:t>
            </a:r>
            <a:r>
              <a:rPr lang="en-US" sz="2400" dirty="0"/>
              <a:t>began  to write the Articles of Confederation; organize for war; sign the Declaration of Independence. 		</a:t>
            </a:r>
          </a:p>
        </p:txBody>
      </p:sp>
    </p:spTree>
    <p:extLst>
      <p:ext uri="{BB962C8B-B14F-4D97-AF65-F5344CB8AC3E}">
        <p14:creationId xmlns:p14="http://schemas.microsoft.com/office/powerpoint/2010/main" val="27052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1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b="1" dirty="0" smtClean="0"/>
              <a:t>November </a:t>
            </a:r>
            <a:r>
              <a:rPr lang="en-US" b="1" dirty="0"/>
              <a:t>15, </a:t>
            </a:r>
            <a:r>
              <a:rPr lang="en-US" b="1" dirty="0" smtClean="0"/>
              <a:t>1777</a:t>
            </a:r>
            <a:r>
              <a:rPr lang="en-US" dirty="0"/>
              <a:t> </a:t>
            </a:r>
            <a:r>
              <a:rPr lang="en-US" dirty="0" smtClean="0"/>
              <a:t>–  </a:t>
            </a:r>
            <a:r>
              <a:rPr lang="en-US" b="1" dirty="0"/>
              <a:t>Articles of Confederation</a:t>
            </a:r>
            <a:r>
              <a:rPr lang="en-US" dirty="0"/>
              <a:t> were adopted by the Continental Congress 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document served as the United States' first constitution, and was in force from March 1, 1781, until 1789 when the present day Constitution went into effect.</a:t>
            </a:r>
          </a:p>
        </p:txBody>
      </p:sp>
      <p:pic>
        <p:nvPicPr>
          <p:cNvPr id="9218" name="Picture 2" descr="http://rediscover911.com/wp-content/uploads/2013/09/articles_of_confederatio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575651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28398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Justinian Code</a:t>
            </a:r>
            <a:r>
              <a:rPr lang="en-US" sz="2000" dirty="0" smtClean="0"/>
              <a:t> –Byzantine emperor Justinian I created a collection of past legal laws.</a:t>
            </a:r>
          </a:p>
          <a:p>
            <a:endParaRPr lang="en-US" sz="2000" dirty="0"/>
          </a:p>
          <a:p>
            <a:r>
              <a:rPr lang="en-US" sz="2000" dirty="0" smtClean="0"/>
              <a:t> </a:t>
            </a:r>
          </a:p>
          <a:p>
            <a:r>
              <a:rPr lang="en-US" sz="2000" b="1" u="sng" dirty="0" smtClean="0"/>
              <a:t>Iroquois National Confederacy-</a:t>
            </a:r>
            <a:r>
              <a:rPr lang="en-US" sz="2000" dirty="0" smtClean="0"/>
              <a:t> oral constitution between 5 Native American Tribes established a confederacy of nations and participatory government. </a:t>
            </a:r>
            <a:r>
              <a:rPr lang="en-US" sz="2000" b="1" dirty="0" smtClean="0"/>
              <a:t>Women</a:t>
            </a:r>
            <a:r>
              <a:rPr lang="en-US" sz="2000" dirty="0" smtClean="0"/>
              <a:t> played a very powerful role  </a:t>
            </a:r>
          </a:p>
          <a:p>
            <a:r>
              <a:rPr lang="en-US" sz="2000" dirty="0" smtClean="0"/>
              <a:t>Democracy - unanimous votes were required for a decisions</a:t>
            </a:r>
            <a:endParaRPr lang="en-US" dirty="0"/>
          </a:p>
        </p:txBody>
      </p:sp>
      <p:sp>
        <p:nvSpPr>
          <p:cNvPr id="3" name="AutoShape 2" descr="https://encrypted-tbn2.gstatic.com/images?q=tbn:ANd9GcR9pVoOt_lnW37JVkHjiPTLJPlLoMO6AIjjjCqQsnx9-O2-kiG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http://www.ratical.org/many_worlds/6Nations/images/LongHou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1"/>
            <a:ext cx="3269877" cy="208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vignette2.wikia.nocookie.net/native/images/d/de/250px-Iroquois_5_Nation_Map_c1650.png/revision/latest?cb=201406101624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37075"/>
            <a:ext cx="2762250" cy="23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685801"/>
            <a:ext cx="3352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British Influences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Magna Carta 1215 :  </a:t>
            </a:r>
            <a:r>
              <a:rPr lang="en-US" dirty="0"/>
              <a:t>limited the power of the King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Glorious Revolution 1688:</a:t>
            </a:r>
            <a:r>
              <a:rPr lang="en-US" dirty="0"/>
              <a:t> Limited the King’s power – Parliament’s power increased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English Bill of Rights 1669:  </a:t>
            </a:r>
            <a:r>
              <a:rPr lang="en-US" dirty="0"/>
              <a:t>Parliament power; basic rights of citizens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Common law:</a:t>
            </a:r>
            <a:r>
              <a:rPr lang="en-US" dirty="0"/>
              <a:t>  system of law based on </a:t>
            </a:r>
            <a:r>
              <a:rPr lang="en-US" b="1" dirty="0"/>
              <a:t>precedent:  </a:t>
            </a:r>
            <a:r>
              <a:rPr lang="en-US" dirty="0"/>
              <a:t>a ruling in an earlier case that was similar (also traditions)</a:t>
            </a:r>
          </a:p>
          <a:p>
            <a:r>
              <a:rPr lang="en-US" dirty="0"/>
              <a:t> </a:t>
            </a:r>
          </a:p>
        </p:txBody>
      </p:sp>
      <p:pic>
        <p:nvPicPr>
          <p:cNvPr id="4098" name="Picture 2" descr="http://letstourengland.com/blog/wp-content/uploads/2011/06/Union-Flag-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0" y="533400"/>
            <a:ext cx="3939800" cy="5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pic>
        <p:nvPicPr>
          <p:cNvPr id="5122" name="Picture 2" descr="http://blogs-images.forbes.com/davechase/files/2014/10/Age-of-Enlighte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598"/>
            <a:ext cx="8534400" cy="63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066800"/>
            <a:ext cx="7239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Impact of</a:t>
            </a:r>
          </a:p>
          <a:p>
            <a:pPr algn="ctr"/>
            <a:endParaRPr lang="en-US" sz="2400" b="1" u="sng" dirty="0"/>
          </a:p>
          <a:p>
            <a:pPr algn="ctr"/>
            <a:endParaRPr lang="en-US" sz="2400" b="1" u="sng" dirty="0" smtClean="0"/>
          </a:p>
          <a:p>
            <a:pPr algn="ctr"/>
            <a:endParaRPr lang="en-US" sz="2400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b="1" dirty="0" smtClean="0">
                <a:latin typeface="Arial Black" panose="020B0A04020102020204" pitchFamily="34" charset="0"/>
              </a:rPr>
              <a:t>The Enlightenment 1600’s – important because new philosophical and political ideas were created. It stressed the use of reason &amp; scientific method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609600" y="355194"/>
            <a:ext cx="7391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	 </a:t>
            </a:r>
          </a:p>
          <a:p>
            <a:pPr algn="ctr"/>
            <a:r>
              <a:rPr lang="en-US" sz="2800" b="1" u="sng" dirty="0" smtClean="0"/>
              <a:t>John Locke 1632-1704</a:t>
            </a:r>
            <a:endParaRPr lang="en-US" sz="2800" dirty="0" smtClean="0"/>
          </a:p>
          <a:p>
            <a:r>
              <a:rPr lang="en-US" sz="2400" dirty="0" smtClean="0"/>
              <a:t>He believed people are born with “</a:t>
            </a:r>
            <a:r>
              <a:rPr lang="en-US" sz="2400" b="1" u="sng" dirty="0" smtClean="0"/>
              <a:t>natural rights</a:t>
            </a:r>
            <a:r>
              <a:rPr lang="en-US" sz="2400" b="1" dirty="0" smtClean="0"/>
              <a:t>.” </a:t>
            </a:r>
            <a:r>
              <a:rPr lang="en-US" sz="2400" dirty="0" smtClean="0"/>
              <a:t>Life, Liberty and Property. </a:t>
            </a:r>
          </a:p>
          <a:p>
            <a:pPr lvl="0"/>
            <a:r>
              <a:rPr lang="en-US" sz="2400" dirty="0" smtClean="0"/>
              <a:t> These natural rights are rights that government does not have the right to take away.  </a:t>
            </a:r>
          </a:p>
          <a:p>
            <a:pPr lvl="0"/>
            <a:endParaRPr lang="en-US" sz="2400" b="1" u="sng" dirty="0" smtClean="0"/>
          </a:p>
          <a:p>
            <a:pPr lvl="0"/>
            <a:r>
              <a:rPr lang="en-US" sz="2400" b="1" u="sng" dirty="0" smtClean="0"/>
              <a:t>Social Contract Theory</a:t>
            </a:r>
            <a:r>
              <a:rPr lang="en-US" sz="2400" b="1" dirty="0" smtClean="0"/>
              <a:t> </a:t>
            </a:r>
            <a:r>
              <a:rPr lang="en-US" sz="2400" dirty="0" smtClean="0"/>
              <a:t>– people born with freedoms they give up for the </a:t>
            </a:r>
            <a:r>
              <a:rPr lang="en-US" sz="2400" u="sng" dirty="0" smtClean="0"/>
              <a:t>common good</a:t>
            </a:r>
            <a:r>
              <a:rPr lang="en-US" sz="2400" dirty="0" smtClean="0"/>
              <a:t> and </a:t>
            </a:r>
            <a:r>
              <a:rPr lang="en-US" sz="2400" u="sng" dirty="0" smtClean="0"/>
              <a:t>civic virtue</a:t>
            </a:r>
            <a:r>
              <a:rPr lang="en-US" sz="2400" dirty="0" smtClean="0"/>
              <a:t> (acting in ways that are better society rather than self interest)</a:t>
            </a:r>
          </a:p>
          <a:p>
            <a:pPr lvl="0"/>
            <a:r>
              <a:rPr lang="en-US" sz="2400" dirty="0" smtClean="0"/>
              <a:t>If a government does not honor and protect those rights – the government should be replaced</a:t>
            </a:r>
          </a:p>
          <a:p>
            <a:r>
              <a:rPr lang="en-US" sz="24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80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772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Montesquieu 1689-1755</a:t>
            </a:r>
            <a:endParaRPr lang="en-US" sz="2800" dirty="0" smtClean="0"/>
          </a:p>
          <a:p>
            <a:r>
              <a:rPr lang="en-US" dirty="0" smtClean="0"/>
              <a:t> </a:t>
            </a:r>
          </a:p>
          <a:p>
            <a:r>
              <a:rPr lang="en-US" sz="2400" b="1" u="sng" dirty="0" smtClean="0"/>
              <a:t>Separation of powers</a:t>
            </a:r>
            <a:r>
              <a:rPr lang="en-US" sz="2400" u="sng" dirty="0" smtClean="0"/>
              <a:t>:</a:t>
            </a:r>
            <a:r>
              <a:rPr lang="en-US" sz="2400" dirty="0" smtClean="0"/>
              <a:t>  power should not be in the hands of one or a few</a:t>
            </a:r>
          </a:p>
          <a:p>
            <a:r>
              <a:rPr lang="en-US" sz="2400" dirty="0" smtClean="0"/>
              <a:t>- rather in the hands of many 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b="1" u="sng" dirty="0" smtClean="0"/>
              <a:t>Checks and balances</a:t>
            </a:r>
            <a:r>
              <a:rPr lang="en-US" sz="2400" dirty="0" smtClean="0"/>
              <a:t>:  the concept that by limiting government’s power by requiring that power be balanced among the different governmental institutions creates balance.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These institutions continually check one another’s activities.  Power against power.</a:t>
            </a:r>
          </a:p>
          <a:p>
            <a:r>
              <a:rPr lang="en-US" sz="2400" dirty="0" smtClean="0"/>
              <a:t> </a:t>
            </a:r>
          </a:p>
          <a:p>
            <a:pPr lvl="0"/>
            <a:r>
              <a:rPr lang="en-US" sz="2400" dirty="0" smtClean="0"/>
              <a:t>If government does not do its job then in should be replaced</a:t>
            </a:r>
          </a:p>
          <a:p>
            <a:r>
              <a:rPr lang="en-US" sz="2400" dirty="0" smtClean="0"/>
              <a:t> </a:t>
            </a:r>
          </a:p>
          <a:p>
            <a:r>
              <a:rPr lang="en-US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48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371600"/>
            <a:ext cx="701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Voltaire (1694-1755)</a:t>
            </a:r>
            <a:endParaRPr lang="en-US" sz="2400" dirty="0" smtClean="0"/>
          </a:p>
          <a:p>
            <a:r>
              <a:rPr lang="en-US" sz="2400" dirty="0" smtClean="0"/>
              <a:t>Believed in freedom of speech, expression and religion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b="1" u="sng" dirty="0" smtClean="0"/>
              <a:t>Jean Jacque Rousseau 1712-1778 </a:t>
            </a:r>
            <a:r>
              <a:rPr lang="en-US" sz="2400" dirty="0" smtClean="0"/>
              <a:t>  Believed  “all men are created equal”  </a:t>
            </a:r>
          </a:p>
          <a:p>
            <a:r>
              <a:rPr lang="en-US" sz="2400" b="1" dirty="0" smtClean="0"/>
              <a:t> </a:t>
            </a:r>
            <a:endParaRPr lang="en-US" sz="2400" dirty="0" smtClean="0"/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78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entury Schoolbook" panose="02040604050505020304" pitchFamily="18" charset="0"/>
              </a:rPr>
              <a:t>Colonies in the New World</a:t>
            </a:r>
            <a:endParaRPr lang="en-US" sz="2400" dirty="0">
              <a:latin typeface="Century Schoolbook" panose="02040604050505020304" pitchFamily="18" charset="0"/>
            </a:endParaRPr>
          </a:p>
          <a:p>
            <a:r>
              <a:rPr lang="en-US" dirty="0">
                <a:latin typeface="Century Schoolbook" panose="02040604050505020304" pitchFamily="18" charset="0"/>
              </a:rPr>
              <a:t> </a:t>
            </a:r>
          </a:p>
          <a:p>
            <a:r>
              <a:rPr lang="en-US" sz="2400" b="1" u="sng" dirty="0">
                <a:latin typeface="Century Schoolbook" panose="02040604050505020304" pitchFamily="18" charset="0"/>
              </a:rPr>
              <a:t>Jamestown (</a:t>
            </a:r>
            <a:r>
              <a:rPr lang="en-US" sz="2400" b="1" dirty="0">
                <a:latin typeface="Century Schoolbook" panose="02040604050505020304" pitchFamily="18" charset="0"/>
              </a:rPr>
              <a:t>Virginia):</a:t>
            </a:r>
            <a:r>
              <a:rPr lang="en-US" sz="2400" dirty="0">
                <a:latin typeface="Century Schoolbook" panose="02040604050505020304" pitchFamily="18" charset="0"/>
              </a:rPr>
              <a:t>  1</a:t>
            </a:r>
            <a:r>
              <a:rPr lang="en-US" sz="2400" baseline="30000" dirty="0">
                <a:latin typeface="Century Schoolbook" panose="02040604050505020304" pitchFamily="18" charset="0"/>
              </a:rPr>
              <a:t>st</a:t>
            </a:r>
            <a:r>
              <a:rPr lang="en-US" sz="2400" dirty="0">
                <a:latin typeface="Century Schoolbook" panose="02040604050505020304" pitchFamily="18" charset="0"/>
              </a:rPr>
              <a:t> permanent English settlement in New World </a:t>
            </a:r>
            <a:r>
              <a:rPr lang="en-US" sz="2400" dirty="0" smtClean="0">
                <a:latin typeface="Century Schoolbook" panose="02040604050505020304" pitchFamily="18" charset="0"/>
              </a:rPr>
              <a:t> 		</a:t>
            </a:r>
            <a:r>
              <a:rPr lang="en-US" sz="2400" b="1" i="1" dirty="0" smtClean="0">
                <a:latin typeface="Century Schoolbook" panose="02040604050505020304" pitchFamily="18" charset="0"/>
              </a:rPr>
              <a:t>( Dig for Va.)</a:t>
            </a:r>
          </a:p>
          <a:p>
            <a:endParaRPr lang="en-US" sz="2400" dirty="0">
              <a:latin typeface="Century Schoolbook" panose="02040604050505020304" pitchFamily="18" charset="0"/>
            </a:endParaRPr>
          </a:p>
          <a:p>
            <a:pPr lvl="0"/>
            <a:r>
              <a:rPr lang="en-US" sz="2400" b="1" u="sng" dirty="0">
                <a:latin typeface="Century Schoolbook" panose="02040604050505020304" pitchFamily="18" charset="0"/>
              </a:rPr>
              <a:t>Joint-Stock Companies</a:t>
            </a:r>
            <a:r>
              <a:rPr lang="en-US" sz="2400" dirty="0">
                <a:latin typeface="Century Schoolbook" panose="02040604050505020304" pitchFamily="18" charset="0"/>
              </a:rPr>
              <a:t>: provide money to finance trip, expect profits in </a:t>
            </a:r>
            <a:r>
              <a:rPr lang="en-US" sz="2400" dirty="0" smtClean="0">
                <a:latin typeface="Century Schoolbook" panose="02040604050505020304" pitchFamily="18" charset="0"/>
              </a:rPr>
              <a:t>return</a:t>
            </a:r>
          </a:p>
          <a:p>
            <a:pPr lvl="0"/>
            <a:endParaRPr lang="en-US" sz="2400" dirty="0">
              <a:latin typeface="Century Schoolbook" panose="02040604050505020304" pitchFamily="18" charset="0"/>
            </a:endParaRPr>
          </a:p>
          <a:p>
            <a:pPr lvl="0"/>
            <a:r>
              <a:rPr lang="en-US" sz="2400" b="1" u="sng" dirty="0">
                <a:latin typeface="Century Schoolbook" panose="02040604050505020304" pitchFamily="18" charset="0"/>
              </a:rPr>
              <a:t>House of Burgesses </a:t>
            </a:r>
            <a:r>
              <a:rPr lang="en-US" sz="2400" b="1" dirty="0">
                <a:latin typeface="Century Schoolbook" panose="02040604050505020304" pitchFamily="18" charset="0"/>
              </a:rPr>
              <a:t>:</a:t>
            </a:r>
            <a:r>
              <a:rPr lang="en-US" sz="2400" dirty="0">
                <a:latin typeface="Century Schoolbook" panose="02040604050505020304" pitchFamily="18" charset="0"/>
              </a:rPr>
              <a:t> 1</a:t>
            </a:r>
            <a:r>
              <a:rPr lang="en-US" sz="2400" baseline="30000" dirty="0">
                <a:latin typeface="Century Schoolbook" panose="02040604050505020304" pitchFamily="18" charset="0"/>
              </a:rPr>
              <a:t>st</a:t>
            </a:r>
            <a:r>
              <a:rPr lang="en-US" sz="2400" dirty="0">
                <a:latin typeface="Century Schoolbook" panose="02040604050505020304" pitchFamily="18" charset="0"/>
              </a:rPr>
              <a:t> representative democracy </a:t>
            </a:r>
          </a:p>
          <a:p>
            <a:r>
              <a:rPr lang="en-US" sz="2400" dirty="0">
                <a:latin typeface="Century Schoolbook" panose="02040604050505020304" pitchFamily="18" charset="0"/>
              </a:rPr>
              <a:t> </a:t>
            </a:r>
          </a:p>
        </p:txBody>
      </p:sp>
      <p:pic>
        <p:nvPicPr>
          <p:cNvPr id="1026" name="Picture 2" descr="http://www.historyisfun.org/wp-content/uploads/2013/07/Jamestown-Settlement-1607-sh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933825" cy="24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471</TotalTime>
  <Words>327</Words>
  <Application>Microsoft Office PowerPoint</Application>
  <PresentationFormat>On-screen Show (4:3)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cregister</dc:creator>
  <cp:lastModifiedBy>cregister</cp:lastModifiedBy>
  <cp:revision>17</cp:revision>
  <dcterms:created xsi:type="dcterms:W3CDTF">2015-08-26T11:54:18Z</dcterms:created>
  <dcterms:modified xsi:type="dcterms:W3CDTF">2016-08-31T19:18:05Z</dcterms:modified>
</cp:coreProperties>
</file>