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60" r:id="rId1"/>
  </p:sldMasterIdLst>
  <p:notesMasterIdLst>
    <p:notesMasterId r:id="rId58"/>
  </p:notesMasterIdLst>
  <p:sldIdLst>
    <p:sldId id="256" r:id="rId2"/>
    <p:sldId id="257" r:id="rId3"/>
    <p:sldId id="259" r:id="rId4"/>
    <p:sldId id="258" r:id="rId5"/>
    <p:sldId id="260" r:id="rId6"/>
    <p:sldId id="261" r:id="rId7"/>
    <p:sldId id="262" r:id="rId8"/>
    <p:sldId id="263" r:id="rId9"/>
    <p:sldId id="264" r:id="rId10"/>
    <p:sldId id="265" r:id="rId11"/>
    <p:sldId id="266" r:id="rId12"/>
    <p:sldId id="267" r:id="rId13"/>
    <p:sldId id="268" r:id="rId14"/>
    <p:sldId id="270" r:id="rId15"/>
    <p:sldId id="271" r:id="rId16"/>
    <p:sldId id="269" r:id="rId17"/>
    <p:sldId id="294" r:id="rId18"/>
    <p:sldId id="293" r:id="rId19"/>
    <p:sldId id="277" r:id="rId20"/>
    <p:sldId id="273" r:id="rId21"/>
    <p:sldId id="276" r:id="rId22"/>
    <p:sldId id="274" r:id="rId23"/>
    <p:sldId id="272" r:id="rId24"/>
    <p:sldId id="279" r:id="rId25"/>
    <p:sldId id="280" r:id="rId26"/>
    <p:sldId id="281" r:id="rId27"/>
    <p:sldId id="282" r:id="rId28"/>
    <p:sldId id="284" r:id="rId29"/>
    <p:sldId id="285" r:id="rId30"/>
    <p:sldId id="286" r:id="rId31"/>
    <p:sldId id="287" r:id="rId32"/>
    <p:sldId id="288" r:id="rId33"/>
    <p:sldId id="291" r:id="rId34"/>
    <p:sldId id="317" r:id="rId35"/>
    <p:sldId id="316" r:id="rId36"/>
    <p:sldId id="290" r:id="rId37"/>
    <p:sldId id="319" r:id="rId38"/>
    <p:sldId id="318" r:id="rId39"/>
    <p:sldId id="289" r:id="rId40"/>
    <p:sldId id="296" r:id="rId41"/>
    <p:sldId id="295" r:id="rId42"/>
    <p:sldId id="297" r:id="rId43"/>
    <p:sldId id="298" r:id="rId44"/>
    <p:sldId id="299" r:id="rId45"/>
    <p:sldId id="301" r:id="rId46"/>
    <p:sldId id="300" r:id="rId47"/>
    <p:sldId id="313" r:id="rId48"/>
    <p:sldId id="303" r:id="rId49"/>
    <p:sldId id="304" r:id="rId50"/>
    <p:sldId id="305" r:id="rId51"/>
    <p:sldId id="306" r:id="rId52"/>
    <p:sldId id="308" r:id="rId53"/>
    <p:sldId id="315" r:id="rId54"/>
    <p:sldId id="311" r:id="rId55"/>
    <p:sldId id="309" r:id="rId56"/>
    <p:sldId id="310" r:id="rId5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9933FF"/>
    <a:srgbClr val="C252BA"/>
    <a:srgbClr val="02BAA8"/>
    <a:srgbClr val="FDB5DB"/>
    <a:srgbClr val="00CC00"/>
    <a:srgbClr val="FF00FF"/>
    <a:srgbClr val="CC99FF"/>
    <a:srgbClr val="FF990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4" d="100"/>
          <a:sy n="64" d="100"/>
        </p:scale>
        <p:origin x="-696" y="-2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BD6473C-2971-444B-8595-E6CBDFC95546}" type="datetimeFigureOut">
              <a:rPr lang="en-US" smtClean="0"/>
              <a:pPr/>
              <a:t>1/8/2016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D5CE19-B108-4DF8-96DB-16022E0EFD4F}" type="slidenum">
              <a:rPr lang="en-US" smtClean="0"/>
              <a:pPr/>
              <a:t>‹#›</a:t>
            </a:fld>
            <a:endParaRPr lang="en-US"/>
          </a:p>
        </p:txBody>
      </p:sp>
    </p:spTree>
    <p:extLst>
      <p:ext uri="{BB962C8B-B14F-4D97-AF65-F5344CB8AC3E}">
        <p14:creationId xmlns:p14="http://schemas.microsoft.com/office/powerpoint/2010/main" val="23100396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DD5CE19-B108-4DF8-96DB-16022E0EFD4F}" type="slidenum">
              <a:rPr lang="en-US" smtClean="0"/>
              <a:pPr/>
              <a:t>24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3" name="Rounded Rectangle 12"/>
          <p:cNvSpPr/>
          <p:nvPr/>
        </p:nvSpPr>
        <p:spPr>
          <a:xfrm>
            <a:off x="65314" y="69756"/>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3D03AC89-7DDD-4954-96AF-667CE98F371A}" type="datetimeFigureOut">
              <a:rPr lang="en-US" smtClean="0"/>
              <a:pPr/>
              <a:t>1/8/2016</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C96FDE9E-BE21-4402-9381-C41BF3D724DE}" type="slidenum">
              <a:rPr lang="en-US" smtClean="0"/>
              <a:pPr/>
              <a:t>‹#›</a:t>
            </a:fld>
            <a:endParaRPr lang="en-US" dirty="0"/>
          </a:p>
        </p:txBody>
      </p:sp>
      <p:sp>
        <p:nvSpPr>
          <p:cNvPr id="7" name="Rectangle 6"/>
          <p:cNvSpPr/>
          <p:nvPr/>
        </p:nvSpPr>
        <p:spPr>
          <a:xfrm>
            <a:off x="62933" y="1449304"/>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62933" y="1396721"/>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a:off x="62933"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457200" y="1505931"/>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D03AC89-7DDD-4954-96AF-667CE98F371A}" type="datetimeFigureOut">
              <a:rPr lang="en-US" smtClean="0"/>
              <a:pPr/>
              <a:t>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96FDE9E-BE21-4402-9381-C41BF3D724DE}"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D03AC89-7DDD-4954-96AF-667CE98F371A}" type="datetimeFigureOut">
              <a:rPr lang="en-US" smtClean="0"/>
              <a:pPr/>
              <a:t>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96FDE9E-BE21-4402-9381-C41BF3D724DE}"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3D03AC89-7DDD-4954-96AF-667CE98F371A}" type="datetimeFigureOut">
              <a:rPr lang="en-US" smtClean="0"/>
              <a:pPr/>
              <a:t>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96FDE9E-BE21-4402-9381-C41BF3D724DE}" type="slidenum">
              <a:rPr lang="en-US" smtClean="0"/>
              <a:pPr/>
              <a:t>‹#›</a:t>
            </a:fld>
            <a:endParaRPr lang="en-US" dirty="0"/>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0" name="Rounded Rectangle 9"/>
          <p:cNvSpPr/>
          <p:nvPr/>
        </p:nvSpPr>
        <p:spPr>
          <a:xfrm>
            <a:off x="65314" y="69756"/>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722313" y="952501"/>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9"/>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D03AC89-7DDD-4954-96AF-667CE98F371A}" type="datetimeFigureOut">
              <a:rPr lang="en-US" smtClean="0"/>
              <a:pPr/>
              <a:t>1/8/2016</a:t>
            </a:fld>
            <a:endParaRPr lang="en-US" dirty="0"/>
          </a:p>
        </p:txBody>
      </p:sp>
      <p:sp>
        <p:nvSpPr>
          <p:cNvPr id="5" name="Footer Placeholder 4"/>
          <p:cNvSpPr>
            <a:spLocks noGrp="1"/>
          </p:cNvSpPr>
          <p:nvPr>
            <p:ph type="ftr" sz="quarter" idx="11"/>
          </p:nvPr>
        </p:nvSpPr>
        <p:spPr>
          <a:xfrm>
            <a:off x="800101" y="6172200"/>
            <a:ext cx="4000500" cy="457200"/>
          </a:xfrm>
        </p:spPr>
        <p:txBody>
          <a:bodyPr/>
          <a:lstStyle/>
          <a:p>
            <a:endParaRPr lang="en-US" dirty="0"/>
          </a:p>
        </p:txBody>
      </p:sp>
      <p:sp>
        <p:nvSpPr>
          <p:cNvPr id="7" name="Rectangle 6"/>
          <p:cNvSpPr/>
          <p:nvPr/>
        </p:nvSpPr>
        <p:spPr>
          <a:xfrm flipV="1">
            <a:off x="69413"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69147" y="2341476"/>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68307"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146304" y="6208776"/>
            <a:ext cx="457200" cy="457200"/>
          </a:xfrm>
        </p:spPr>
        <p:txBody>
          <a:bodyPr/>
          <a:lstStyle/>
          <a:p>
            <a:fld id="{C96FDE9E-BE21-4402-9381-C41BF3D724DE}"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3D03AC89-7DDD-4954-96AF-667CE98F371A}" type="datetimeFigureOut">
              <a:rPr lang="en-US" smtClean="0"/>
              <a:pPr/>
              <a:t>1/8/2016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96FDE9E-BE21-4402-9381-C41BF3D724DE}" type="slidenum">
              <a:rPr lang="en-US" smtClean="0"/>
              <a:pPr/>
              <a:t>‹#›</a:t>
            </a:fld>
            <a:endParaRPr lang="en-US" dirty="0"/>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1"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3D03AC89-7DDD-4954-96AF-667CE98F371A}" type="datetimeFigureOut">
              <a:rPr lang="en-US" smtClean="0"/>
              <a:pPr/>
              <a:t>1/8/2016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96FDE9E-BE21-4402-9381-C41BF3D724DE}" type="slidenum">
              <a:rPr lang="en-US" smtClean="0"/>
              <a:pPr/>
              <a:t>‹#›</a:t>
            </a:fld>
            <a:endParaRPr lang="en-US" dirty="0"/>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D03AC89-7DDD-4954-96AF-667CE98F371A}" type="datetimeFigureOut">
              <a:rPr lang="en-US" smtClean="0"/>
              <a:pPr/>
              <a:t>1/8/2016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96FDE9E-BE21-4402-9381-C41BF3D724DE}"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03AC89-7DDD-4954-96AF-667CE98F371A}" type="datetimeFigureOut">
              <a:rPr lang="en-US" smtClean="0"/>
              <a:pPr/>
              <a:t>1/8/2016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96FDE9E-BE21-4402-9381-C41BF3D724DE}"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9" name="Rounded Rectangle 8"/>
          <p:cNvSpPr/>
          <p:nvPr/>
        </p:nvSpPr>
        <p:spPr>
          <a:xfrm>
            <a:off x="64009"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D03AC89-7DDD-4954-96AF-667CE98F371A}" type="datetimeFigureOut">
              <a:rPr lang="en-US" smtClean="0"/>
              <a:pPr/>
              <a:t>1/8/2016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96FDE9E-BE21-4402-9381-C41BF3D724DE}" type="slidenum">
              <a:rPr lang="en-US" smtClean="0"/>
              <a:pPr/>
              <a:t>‹#›</a:t>
            </a:fld>
            <a:endParaRPr lang="en-US" dirty="0"/>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D03AC89-7DDD-4954-96AF-667CE98F371A}" type="datetimeFigureOut">
              <a:rPr lang="en-US" smtClean="0"/>
              <a:pPr/>
              <a:t>1/8/2016</a:t>
            </a:fld>
            <a:endParaRPr lang="en-US" dirty="0"/>
          </a:p>
        </p:txBody>
      </p:sp>
      <p:sp>
        <p:nvSpPr>
          <p:cNvPr id="6" name="Footer Placeholder 5"/>
          <p:cNvSpPr>
            <a:spLocks noGrp="1"/>
          </p:cNvSpPr>
          <p:nvPr>
            <p:ph type="ftr" sz="quarter" idx="11"/>
          </p:nvPr>
        </p:nvSpPr>
        <p:spPr>
          <a:xfrm>
            <a:off x="914400" y="6172200"/>
            <a:ext cx="3886200" cy="457200"/>
          </a:xfrm>
        </p:spPr>
        <p:txBody>
          <a:bodyPr/>
          <a:lstStyle/>
          <a:p>
            <a:endParaRPr lang="en-US" dirty="0"/>
          </a:p>
        </p:txBody>
      </p:sp>
      <p:sp>
        <p:nvSpPr>
          <p:cNvPr id="7" name="Slide Number Placeholder 6"/>
          <p:cNvSpPr>
            <a:spLocks noGrp="1"/>
          </p:cNvSpPr>
          <p:nvPr>
            <p:ph type="sldNum" sz="quarter" idx="12"/>
          </p:nvPr>
        </p:nvSpPr>
        <p:spPr>
          <a:xfrm>
            <a:off x="146304" y="6208776"/>
            <a:ext cx="457200" cy="457200"/>
          </a:xfrm>
        </p:spPr>
        <p:txBody>
          <a:bodyPr/>
          <a:lstStyle/>
          <a:p>
            <a:fld id="{C96FDE9E-BE21-4402-9381-C41BF3D724DE}" type="slidenum">
              <a:rPr lang="en-US" smtClean="0"/>
              <a:pPr/>
              <a:t>‹#›</a:t>
            </a:fld>
            <a:endParaRPr lang="en-US" dirty="0"/>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68510" y="4650475"/>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p:nvPr/>
        </p:nvSpPr>
        <p:spPr>
          <a:xfrm>
            <a:off x="68511"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 name="Picture Placeholder 2"/>
          <p:cNvSpPr>
            <a:spLocks noGrp="1"/>
          </p:cNvSpPr>
          <p:nvPr>
            <p:ph type="pic" idx="1"/>
          </p:nvPr>
        </p:nvSpPr>
        <p:spPr>
          <a:xfrm>
            <a:off x="68309" y="66676"/>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dirty="0"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8" name="Rounded Rectangle 7"/>
          <p:cNvSpPr/>
          <p:nvPr/>
        </p:nvSpPr>
        <p:spPr>
          <a:xfrm>
            <a:off x="64009"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1"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3D03AC89-7DDD-4954-96AF-667CE98F371A}" type="datetimeFigureOut">
              <a:rPr lang="en-US" smtClean="0"/>
              <a:pPr/>
              <a:t>1/8/2016</a:t>
            </a:fld>
            <a:endParaRPr lang="en-US" dirty="0"/>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dirty="0"/>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C96FDE9E-BE21-4402-9381-C41BF3D724DE}"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1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image" Target="../media/image36.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8.g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9.g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hyperlink" Target="http://www.spiegel.de/international/germany/bild-651694-18731.html"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gif"/><Relationship Id="rId7" Type="http://schemas.openxmlformats.org/officeDocument/2006/relationships/image" Target="../media/image9.gif"/><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gif"/></Relationships>
</file>

<file path=ppt/slides/_rels/slide2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hyperlink" Target="http://www.britannica.com/EBchecked/topic/1360839/Democratic-Party" TargetMode="External"/><Relationship Id="rId13" Type="http://schemas.openxmlformats.org/officeDocument/2006/relationships/hyperlink" Target="http://www.britannica.com/EBchecked/topic-art/297474/2047/Lake-Garda-with-the-town-of-Malcesine-on-its-eastern" TargetMode="External"/><Relationship Id="rId18" Type="http://schemas.openxmlformats.org/officeDocument/2006/relationships/image" Target="../media/image47.gif"/><Relationship Id="rId26" Type="http://schemas.openxmlformats.org/officeDocument/2006/relationships/image" Target="../media/image51.gif"/><Relationship Id="rId3" Type="http://schemas.openxmlformats.org/officeDocument/2006/relationships/hyperlink" Target="http://www.britannica.com/EBchecked/topic/157276/Democrats-of-the-Left" TargetMode="External"/><Relationship Id="rId21" Type="http://schemas.openxmlformats.org/officeDocument/2006/relationships/hyperlink" Target="http://www.britannica.com/EBchecked/topic-art/297474/806/The-Byzantine-Empire-at-the-death-of-Justinian-I-in" TargetMode="External"/><Relationship Id="rId7" Type="http://schemas.openxmlformats.org/officeDocument/2006/relationships/hyperlink" Target="http://www.britannica.com/EBchecked/topic/419770/Northern-League" TargetMode="External"/><Relationship Id="rId12" Type="http://schemas.openxmlformats.org/officeDocument/2006/relationships/image" Target="../media/image44.gif"/><Relationship Id="rId17" Type="http://schemas.openxmlformats.org/officeDocument/2006/relationships/hyperlink" Target="http://www.britannica.com/EBchecked/topic-art/297474/13423/The-village-of-Courmayeur-in-the-Pennine-Alps-Italy" TargetMode="External"/><Relationship Id="rId25" Type="http://schemas.openxmlformats.org/officeDocument/2006/relationships/hyperlink" Target="http://www.britannica.com/EBchecked/topic-art/297474/8825/Miracle-of-the-True-Cross-at-the-Bridge-of-S" TargetMode="External"/><Relationship Id="rId2" Type="http://schemas.openxmlformats.org/officeDocument/2006/relationships/hyperlink" Target="http://www.britannica.com/EBchecked/topic/297317/Italian-Popular-Party" TargetMode="External"/><Relationship Id="rId16" Type="http://schemas.openxmlformats.org/officeDocument/2006/relationships/image" Target="../media/image46.gif"/><Relationship Id="rId20" Type="http://schemas.openxmlformats.org/officeDocument/2006/relationships/image" Target="../media/image48.gif"/><Relationship Id="rId1" Type="http://schemas.openxmlformats.org/officeDocument/2006/relationships/slideLayout" Target="../slideLayouts/slideLayout7.xml"/><Relationship Id="rId6" Type="http://schemas.openxmlformats.org/officeDocument/2006/relationships/hyperlink" Target="http://www.britannica.com/EBchecked/topic/214460/Forza-Italia" TargetMode="External"/><Relationship Id="rId11" Type="http://schemas.openxmlformats.org/officeDocument/2006/relationships/hyperlink" Target="http://www.britannica.com/EBchecked/topic-art/297474/15386/Cathedral-of-Santa-Maria-del-Fiore-in-Florence-constructed-between" TargetMode="External"/><Relationship Id="rId24" Type="http://schemas.openxmlformats.org/officeDocument/2006/relationships/image" Target="../media/image50.gif"/><Relationship Id="rId5" Type="http://schemas.openxmlformats.org/officeDocument/2006/relationships/hyperlink" Target="http://www.britannica.com/EBchecked/topic/297350/Italian-Socialist-Party" TargetMode="External"/><Relationship Id="rId15" Type="http://schemas.openxmlformats.org/officeDocument/2006/relationships/hyperlink" Target="http://www.britannica.com/EBchecked/topic-art/297474/112284/Genoa-Italy-on-the-Gulf-of-Genoa" TargetMode="External"/><Relationship Id="rId23" Type="http://schemas.openxmlformats.org/officeDocument/2006/relationships/hyperlink" Target="http://www.britannica.com/EBchecked/topic-art/297474/42739/Outside-the-medieval-town-walls-of-Montagnana-Italy" TargetMode="External"/><Relationship Id="rId10" Type="http://schemas.openxmlformats.org/officeDocument/2006/relationships/image" Target="../media/image43.gif"/><Relationship Id="rId19" Type="http://schemas.openxmlformats.org/officeDocument/2006/relationships/hyperlink" Target="http://www.britannica.com/EBchecked/topic-art/297474/5135/Italian-cypress" TargetMode="External"/><Relationship Id="rId4" Type="http://schemas.openxmlformats.org/officeDocument/2006/relationships/hyperlink" Target="http://www.britannica.com/EBchecked/topic/404313/National-Alliance" TargetMode="External"/><Relationship Id="rId9" Type="http://schemas.openxmlformats.org/officeDocument/2006/relationships/hyperlink" Target="http://www.britannica.com/EBchecked/topic/1424741/People-of-Freedom" TargetMode="External"/><Relationship Id="rId14" Type="http://schemas.openxmlformats.org/officeDocument/2006/relationships/image" Target="../media/image45.gif"/><Relationship Id="rId22" Type="http://schemas.openxmlformats.org/officeDocument/2006/relationships/image" Target="../media/image49.gif"/><Relationship Id="rId27" Type="http://schemas.openxmlformats.org/officeDocument/2006/relationships/image" Target="../media/image52.gif"/></Relationships>
</file>

<file path=ppt/slides/_rels/slide23.xml.rels><?xml version="1.0" encoding="UTF-8" standalone="yes"?>
<Relationships xmlns="http://schemas.openxmlformats.org/package/2006/relationships"><Relationship Id="rId3" Type="http://schemas.openxmlformats.org/officeDocument/2006/relationships/hyperlink" Target="http://www.worldmapnow.com/images/2009/11/Japan_map1.jpg" TargetMode="External"/><Relationship Id="rId2" Type="http://schemas.openxmlformats.org/officeDocument/2006/relationships/image" Target="../media/image53.jpeg"/><Relationship Id="rId1" Type="http://schemas.openxmlformats.org/officeDocument/2006/relationships/slideLayout" Target="../slideLayouts/slideLayout7.xml"/><Relationship Id="rId4" Type="http://schemas.openxmlformats.org/officeDocument/2006/relationships/image" Target="../media/image54.jpeg"/></Relationships>
</file>

<file path=ppt/slides/_rels/slide24.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7.xml"/><Relationship Id="rId5" Type="http://schemas.openxmlformats.org/officeDocument/2006/relationships/image" Target="../media/image62.jpeg"/><Relationship Id="rId4" Type="http://schemas.openxmlformats.org/officeDocument/2006/relationships/image" Target="../media/image61.jpe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30.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7.xml"/><Relationship Id="rId4" Type="http://schemas.openxmlformats.org/officeDocument/2006/relationships/image" Target="../media/image65.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69.gi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hyperlink" Target="http://image.shutterstock.com/display_pic_with_logo/136687/136687,1286288420,2/stock-photo-election-buttons-to-encourage-voting-62371099.jpg"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jpeg"/><Relationship Id="rId1" Type="http://schemas.openxmlformats.org/officeDocument/2006/relationships/slideLayout" Target="../slideLayouts/slideLayout7.xml"/><Relationship Id="rId4" Type="http://schemas.openxmlformats.org/officeDocument/2006/relationships/image" Target="../media/image74.jpeg"/></Relationships>
</file>

<file path=ppt/slides/_rels/slide41.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75.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image" Target="../media/image79.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image" Target="../media/image83.jpeg"/><Relationship Id="rId1" Type="http://schemas.openxmlformats.org/officeDocument/2006/relationships/slideLayout" Target="../slideLayouts/slideLayout7.xml"/><Relationship Id="rId4" Type="http://schemas.openxmlformats.org/officeDocument/2006/relationships/image" Target="../media/image85.jpeg"/></Relationships>
</file>

<file path=ppt/slides/_rels/slide49.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image" Target="../media/image86.jpeg"/><Relationship Id="rId1" Type="http://schemas.openxmlformats.org/officeDocument/2006/relationships/slideLayout" Target="../slideLayouts/slideLayout7.xml"/><Relationship Id="rId5" Type="http://schemas.openxmlformats.org/officeDocument/2006/relationships/image" Target="../media/image89.jpeg"/><Relationship Id="rId4" Type="http://schemas.openxmlformats.org/officeDocument/2006/relationships/image" Target="../media/image88.jpeg"/></Relationships>
</file>

<file path=ppt/slides/_rels/slide5.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50.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image" Target="../media/image90.jpeg"/><Relationship Id="rId1" Type="http://schemas.openxmlformats.org/officeDocument/2006/relationships/slideLayout" Target="../slideLayouts/slideLayout7.xml"/><Relationship Id="rId5" Type="http://schemas.openxmlformats.org/officeDocument/2006/relationships/image" Target="../media/image93.jpeg"/><Relationship Id="rId4" Type="http://schemas.openxmlformats.org/officeDocument/2006/relationships/image" Target="../media/image92.jpeg"/></Relationships>
</file>

<file path=ppt/slides/_rels/slide51.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image" Target="../media/image94.jpeg"/><Relationship Id="rId1" Type="http://schemas.openxmlformats.org/officeDocument/2006/relationships/slideLayout" Target="../slideLayouts/slideLayout7.xml"/><Relationship Id="rId4" Type="http://schemas.openxmlformats.org/officeDocument/2006/relationships/image" Target="../media/image96.jpeg"/></Relationships>
</file>

<file path=ppt/slides/_rels/slide52.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jpeg"/><Relationship Id="rId1" Type="http://schemas.openxmlformats.org/officeDocument/2006/relationships/slideLayout" Target="../slideLayouts/slideLayout7.xml"/><Relationship Id="rId4" Type="http://schemas.openxmlformats.org/officeDocument/2006/relationships/image" Target="../media/image74.jpeg"/></Relationships>
</file>

<file path=ppt/slides/_rels/slide54.xml.rels><?xml version="1.0" encoding="UTF-8" standalone="yes"?>
<Relationships xmlns="http://schemas.openxmlformats.org/package/2006/relationships"><Relationship Id="rId3" Type="http://schemas.openxmlformats.org/officeDocument/2006/relationships/image" Target="../media/image98.jpeg"/><Relationship Id="rId2" Type="http://schemas.openxmlformats.org/officeDocument/2006/relationships/image" Target="../media/image97.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image" Target="../media/image22.jpeg"/></Relationships>
</file>

<file path=ppt/slides/_rels/slide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dirty="0"/>
          </a:p>
        </p:txBody>
      </p:sp>
      <p:sp>
        <p:nvSpPr>
          <p:cNvPr id="2" name="Title 1"/>
          <p:cNvSpPr>
            <a:spLocks noGrp="1"/>
          </p:cNvSpPr>
          <p:nvPr>
            <p:ph type="ctrTitle"/>
          </p:nvPr>
        </p:nvSpPr>
        <p:spPr>
          <a:xfrm>
            <a:off x="685800" y="533402"/>
            <a:ext cx="7772400" cy="1676399"/>
          </a:xfrm>
          <a:solidFill>
            <a:srgbClr val="0000FF"/>
          </a:solidFill>
        </p:spPr>
        <p:txBody>
          <a:bodyPr/>
          <a:lstStyle/>
          <a:p>
            <a:pPr lvl="0"/>
            <a:r>
              <a:rPr kumimoji="0" lang="en-US" b="0" i="0" u="none" strike="noStrike" cap="none" normalizeH="0" baseline="0" dirty="0" smtClean="0">
                <a:ln>
                  <a:noFill/>
                </a:ln>
                <a:solidFill>
                  <a:srgbClr val="FF0000"/>
                </a:solidFill>
                <a:effectLst/>
                <a:latin typeface="Arial" pitchFamily="34" charset="0"/>
                <a:ea typeface="Times New Roman" pitchFamily="18" charset="0"/>
              </a:rPr>
              <a:t>Political Parties and Politics</a:t>
            </a:r>
            <a:r>
              <a:rPr kumimoji="0" lang="en-US" sz="2000" b="0" i="0" u="none" strike="noStrike" cap="none" normalizeH="0" baseline="0" dirty="0" smtClean="0">
                <a:ln>
                  <a:noFill/>
                </a:ln>
                <a:solidFill>
                  <a:srgbClr val="FF0000"/>
                </a:solidFill>
                <a:effectLst/>
                <a:latin typeface="Arial" pitchFamily="34" charset="0"/>
              </a:rPr>
              <a:t/>
            </a:r>
            <a:br>
              <a:rPr kumimoji="0" lang="en-US" sz="2000" b="0" i="0" u="none" strike="noStrike" cap="none" normalizeH="0" baseline="0" dirty="0" smtClean="0">
                <a:ln>
                  <a:noFill/>
                </a:ln>
                <a:solidFill>
                  <a:srgbClr val="FF0000"/>
                </a:solidFill>
                <a:effectLst/>
                <a:latin typeface="Arial" pitchFamily="34" charset="0"/>
              </a:rPr>
            </a:br>
            <a:endParaRPr lang="en-US" dirty="0">
              <a:solidFill>
                <a:srgbClr val="FF0000"/>
              </a:solidFill>
            </a:endParaRPr>
          </a:p>
        </p:txBody>
      </p:sp>
      <p:pic>
        <p:nvPicPr>
          <p:cNvPr id="12290" name="Picture 2" descr="http://extend.schoolwires.com/clipartgallery/images/32504216.gif"/>
          <p:cNvPicPr>
            <a:picLocks noChangeAspect="1" noChangeArrowheads="1" noCrop="1"/>
          </p:cNvPicPr>
          <p:nvPr/>
        </p:nvPicPr>
        <p:blipFill>
          <a:blip r:embed="rId2" cstate="print"/>
          <a:srcRect/>
          <a:stretch>
            <a:fillRect/>
          </a:stretch>
        </p:blipFill>
        <p:spPr bwMode="auto">
          <a:xfrm>
            <a:off x="1219200" y="2286000"/>
            <a:ext cx="6248400" cy="2590800"/>
          </a:xfrm>
          <a:prstGeom prst="rect">
            <a:avLst/>
          </a:prstGeom>
          <a:noFill/>
        </p:spPr>
      </p:pic>
      <p:pic>
        <p:nvPicPr>
          <p:cNvPr id="12292" name="Picture 4" descr="http://www.nydailynews.com/blogs/dailypolitics/independence%20party%20logo.jpg"/>
          <p:cNvPicPr>
            <a:picLocks noChangeAspect="1" noChangeArrowheads="1"/>
          </p:cNvPicPr>
          <p:nvPr/>
        </p:nvPicPr>
        <p:blipFill>
          <a:blip r:embed="rId3" cstate="print"/>
          <a:srcRect/>
          <a:stretch>
            <a:fillRect/>
          </a:stretch>
        </p:blipFill>
        <p:spPr bwMode="auto">
          <a:xfrm>
            <a:off x="3581401" y="4572000"/>
            <a:ext cx="1611924" cy="167640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ChangeArrowheads="1"/>
          </p:cNvSpPr>
          <p:nvPr/>
        </p:nvSpPr>
        <p:spPr bwMode="auto">
          <a:xfrm>
            <a:off x="0" y="138112"/>
            <a:ext cx="9144000" cy="34470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ea typeface="Times New Roman" pitchFamily="18" charset="0"/>
              </a:rPr>
              <a:t>III. Types of Party Systems</a:t>
            </a:r>
            <a:endParaRPr kumimoji="0" lang="en-US" sz="20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ea typeface="Times New Roman" pitchFamily="18" charset="0"/>
              </a:rPr>
              <a:t>     A. One Party System- a system in which one political party controls the </a:t>
            </a:r>
          </a:p>
          <a:p>
            <a:pPr marL="0" marR="0" lvl="0" indent="0" algn="l" defTabSz="914400" rtl="0" eaLnBrk="0" fontAlgn="base" latinLnBrk="0" hangingPunct="0">
              <a:lnSpc>
                <a:spcPct val="100000"/>
              </a:lnSpc>
              <a:spcBef>
                <a:spcPct val="0"/>
              </a:spcBef>
              <a:spcAft>
                <a:spcPct val="0"/>
              </a:spcAft>
              <a:buClrTx/>
              <a:buSzTx/>
              <a:buFontTx/>
              <a:buNone/>
              <a:tabLst/>
            </a:pPr>
            <a:r>
              <a:rPr lang="en-US" sz="2000" dirty="0" smtClean="0">
                <a:latin typeface="Arial" pitchFamily="34" charset="0"/>
                <a:ea typeface="Times New Roman" pitchFamily="18" charset="0"/>
              </a:rPr>
              <a:t>        </a:t>
            </a:r>
            <a:r>
              <a:rPr kumimoji="0" lang="en-US" sz="2000" b="0" i="0" u="none" strike="noStrike" cap="none" normalizeH="0" baseline="0" dirty="0" smtClean="0">
                <a:ln>
                  <a:noFill/>
                </a:ln>
                <a:solidFill>
                  <a:schemeClr val="tx1"/>
                </a:solidFill>
                <a:effectLst/>
                <a:latin typeface="Arial" pitchFamily="34" charset="0"/>
                <a:ea typeface="Times New Roman" pitchFamily="18" charset="0"/>
              </a:rPr>
              <a:t>government and clearly dominates political activities.</a:t>
            </a:r>
            <a:endParaRPr kumimoji="0" lang="en-US" sz="20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ea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lang="en-US" sz="2000" dirty="0">
                <a:latin typeface="Arial" pitchFamily="34" charset="0"/>
                <a:ea typeface="Times New Roman" pitchFamily="18" charset="0"/>
              </a:rPr>
              <a:t>	</a:t>
            </a:r>
            <a:r>
              <a:rPr kumimoji="0" lang="en-US" sz="2000" b="0" i="0" u="none" strike="noStrike" cap="none" normalizeH="0" baseline="0" dirty="0" smtClean="0">
                <a:ln>
                  <a:noFill/>
                </a:ln>
                <a:solidFill>
                  <a:schemeClr val="tx1"/>
                </a:solidFill>
                <a:effectLst/>
                <a:latin typeface="Arial" pitchFamily="34" charset="0"/>
                <a:ea typeface="Times New Roman" pitchFamily="18" charset="0"/>
              </a:rPr>
              <a:t>1. Advantage – no confusion over which party is in control</a:t>
            </a:r>
            <a:endParaRPr kumimoji="0" lang="en-US" sz="20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ea typeface="Times New Roman" pitchFamily="18" charset="0"/>
              </a:rPr>
              <a:t>			- efficient</a:t>
            </a:r>
          </a:p>
          <a:p>
            <a:pPr marL="0" marR="0" lvl="0" indent="0" algn="l" defTabSz="914400" rtl="0" eaLnBrk="0" fontAlgn="base" latinLnBrk="0" hangingPunct="0">
              <a:lnSpc>
                <a:spcPct val="100000"/>
              </a:lnSpc>
              <a:spcBef>
                <a:spcPct val="0"/>
              </a:spcBef>
              <a:spcAft>
                <a:spcPct val="0"/>
              </a:spcAft>
              <a:buClrTx/>
              <a:buSzTx/>
              <a:buFontTx/>
              <a:buNone/>
              <a:tabLst/>
            </a:pPr>
            <a:r>
              <a:rPr lang="en-US" sz="2000" dirty="0" smtClean="0">
                <a:latin typeface="Arial" pitchFamily="34" charset="0"/>
                <a:ea typeface="Times New Roman" pitchFamily="18" charset="0"/>
              </a:rPr>
              <a:t>	</a:t>
            </a:r>
            <a:r>
              <a:rPr kumimoji="0" lang="en-US" sz="2000" b="0" i="0" u="none" strike="noStrike" cap="none" normalizeH="0" baseline="0" dirty="0" smtClean="0">
                <a:ln>
                  <a:noFill/>
                </a:ln>
                <a:solidFill>
                  <a:schemeClr val="tx1"/>
                </a:solidFill>
                <a:effectLst/>
                <a:latin typeface="Arial" pitchFamily="34" charset="0"/>
                <a:ea typeface="Times New Roman" pitchFamily="18" charset="0"/>
              </a:rPr>
              <a:t>2. Disadvantage – no other viewpoints are allowed</a:t>
            </a:r>
            <a:endParaRPr kumimoji="0" lang="en-US" sz="20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ea typeface="Times New Roman" pitchFamily="18" charset="0"/>
              </a:rPr>
              <a:t>		and it</a:t>
            </a:r>
            <a:r>
              <a:rPr kumimoji="0" lang="en-US" sz="2000" b="0" i="0" u="none" strike="noStrike" cap="none" normalizeH="0" dirty="0" smtClean="0">
                <a:ln>
                  <a:noFill/>
                </a:ln>
                <a:solidFill>
                  <a:schemeClr val="tx1"/>
                </a:solidFill>
                <a:effectLst/>
                <a:latin typeface="Arial" pitchFamily="34" charset="0"/>
                <a:ea typeface="Times New Roman" pitchFamily="18" charset="0"/>
              </a:rPr>
              <a:t> is easy for there to be an abuse </a:t>
            </a:r>
          </a:p>
          <a:p>
            <a:pPr marL="0" marR="0" lvl="0" indent="0" algn="l" defTabSz="914400" rtl="0" eaLnBrk="0" fontAlgn="base" latinLnBrk="0" hangingPunct="0">
              <a:lnSpc>
                <a:spcPct val="100000"/>
              </a:lnSpc>
              <a:spcBef>
                <a:spcPct val="0"/>
              </a:spcBef>
              <a:spcAft>
                <a:spcPct val="0"/>
              </a:spcAft>
              <a:buClrTx/>
              <a:buSzTx/>
              <a:buFontTx/>
              <a:buNone/>
              <a:tabLst/>
            </a:pPr>
            <a:r>
              <a:rPr lang="en-US" sz="2000" dirty="0" smtClean="0">
                <a:latin typeface="Arial" pitchFamily="34" charset="0"/>
                <a:ea typeface="Times New Roman" pitchFamily="18" charset="0"/>
              </a:rPr>
              <a:t>		</a:t>
            </a:r>
            <a:r>
              <a:rPr kumimoji="0" lang="en-US" sz="2000" b="0" i="0" u="none" strike="noStrike" cap="none" normalizeH="0" dirty="0" smtClean="0">
                <a:ln>
                  <a:noFill/>
                </a:ln>
                <a:solidFill>
                  <a:schemeClr val="tx1"/>
                </a:solidFill>
                <a:effectLst/>
                <a:latin typeface="Arial" pitchFamily="34" charset="0"/>
                <a:ea typeface="Times New Roman" pitchFamily="18" charset="0"/>
              </a:rPr>
              <a:t>of power</a:t>
            </a:r>
            <a:endParaRPr kumimoji="0" lang="en-US" sz="20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ea typeface="Times New Roman" pitchFamily="18" charset="0"/>
              </a:rPr>
              <a:t>	3. Example: China</a:t>
            </a:r>
            <a:endParaRPr kumimoji="0" lang="en-US" sz="20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pic>
        <p:nvPicPr>
          <p:cNvPr id="35843" name="Picture 3" descr="http://images.china.cn/images1/en/QA/10-10.jpg"/>
          <p:cNvPicPr>
            <a:picLocks noChangeAspect="1" noChangeArrowheads="1"/>
          </p:cNvPicPr>
          <p:nvPr/>
        </p:nvPicPr>
        <p:blipFill>
          <a:blip r:embed="rId2" cstate="print"/>
          <a:srcRect/>
          <a:stretch>
            <a:fillRect/>
          </a:stretch>
        </p:blipFill>
        <p:spPr bwMode="auto">
          <a:xfrm>
            <a:off x="6858000" y="1981201"/>
            <a:ext cx="2057400" cy="1511187"/>
          </a:xfrm>
          <a:prstGeom prst="rect">
            <a:avLst/>
          </a:prstGeom>
          <a:noFill/>
        </p:spPr>
      </p:pic>
      <p:pic>
        <p:nvPicPr>
          <p:cNvPr id="35845" name="Picture 5" descr="http://img.timeinc.net/time/quotes/2007/10/1015_china_congress.jpg"/>
          <p:cNvPicPr>
            <a:picLocks noChangeAspect="1" noChangeArrowheads="1"/>
          </p:cNvPicPr>
          <p:nvPr/>
        </p:nvPicPr>
        <p:blipFill>
          <a:blip r:embed="rId3" cstate="print"/>
          <a:srcRect/>
          <a:stretch>
            <a:fillRect/>
          </a:stretch>
        </p:blipFill>
        <p:spPr bwMode="auto">
          <a:xfrm>
            <a:off x="762001" y="3276600"/>
            <a:ext cx="2900300" cy="3429000"/>
          </a:xfrm>
          <a:prstGeom prst="rect">
            <a:avLst/>
          </a:prstGeom>
          <a:noFill/>
        </p:spPr>
      </p:pic>
      <p:pic>
        <p:nvPicPr>
          <p:cNvPr id="35847" name="Picture 7" descr="http://www.businesspundit.com/wp-content/uploads/2008/08/china-flag.jpg"/>
          <p:cNvPicPr>
            <a:picLocks noChangeAspect="1" noChangeArrowheads="1"/>
          </p:cNvPicPr>
          <p:nvPr/>
        </p:nvPicPr>
        <p:blipFill>
          <a:blip r:embed="rId4" cstate="print"/>
          <a:srcRect/>
          <a:stretch>
            <a:fillRect/>
          </a:stretch>
        </p:blipFill>
        <p:spPr bwMode="auto">
          <a:xfrm>
            <a:off x="4267200" y="3581401"/>
            <a:ext cx="3810000" cy="3048001"/>
          </a:xfrm>
          <a:prstGeom prst="rect">
            <a:avLst/>
          </a:prstGeom>
          <a:noFill/>
        </p:spPr>
      </p:pic>
      <p:sp>
        <p:nvSpPr>
          <p:cNvPr id="6" name="TextBox 5"/>
          <p:cNvSpPr txBox="1"/>
          <p:nvPr/>
        </p:nvSpPr>
        <p:spPr>
          <a:xfrm>
            <a:off x="3733800" y="3048001"/>
            <a:ext cx="3048000" cy="369332"/>
          </a:xfrm>
          <a:prstGeom prst="rect">
            <a:avLst/>
          </a:prstGeom>
          <a:noFill/>
        </p:spPr>
        <p:txBody>
          <a:bodyPr wrap="square" rtlCol="0">
            <a:spAutoFit/>
          </a:bodyPr>
          <a:lstStyle/>
          <a:p>
            <a:r>
              <a:rPr lang="en-US" dirty="0" smtClean="0"/>
              <a:t>Communist Party in China </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http://media.nowpublic.net/images/f9/c/f9c9667aac2c8aa113506300ae082d89.jpg"/>
          <p:cNvPicPr>
            <a:picLocks noChangeAspect="1" noChangeArrowheads="1"/>
          </p:cNvPicPr>
          <p:nvPr/>
        </p:nvPicPr>
        <p:blipFill>
          <a:blip r:embed="rId2" cstate="print"/>
          <a:srcRect/>
          <a:stretch>
            <a:fillRect/>
          </a:stretch>
        </p:blipFill>
        <p:spPr bwMode="auto">
          <a:xfrm>
            <a:off x="304800" y="381000"/>
            <a:ext cx="8458200" cy="5638800"/>
          </a:xfrm>
          <a:prstGeom prst="rect">
            <a:avLst/>
          </a:prstGeom>
          <a:noFill/>
        </p:spPr>
      </p:pic>
      <p:sp>
        <p:nvSpPr>
          <p:cNvPr id="3" name="TextBox 2"/>
          <p:cNvSpPr txBox="1"/>
          <p:nvPr/>
        </p:nvSpPr>
        <p:spPr>
          <a:xfrm>
            <a:off x="762000" y="6019801"/>
            <a:ext cx="7086600" cy="461665"/>
          </a:xfrm>
          <a:prstGeom prst="rect">
            <a:avLst/>
          </a:prstGeom>
          <a:noFill/>
        </p:spPr>
        <p:txBody>
          <a:bodyPr wrap="square" rtlCol="0">
            <a:spAutoFit/>
          </a:bodyPr>
          <a:lstStyle/>
          <a:p>
            <a:pPr algn="ctr"/>
            <a:r>
              <a:rPr lang="en-US" sz="2400" dirty="0"/>
              <a:t>How strong is </a:t>
            </a:r>
            <a:r>
              <a:rPr lang="en-US" sz="2400" b="1" dirty="0"/>
              <a:t>China's</a:t>
            </a:r>
            <a:r>
              <a:rPr lang="en-US" sz="2400" dirty="0"/>
              <a:t> </a:t>
            </a:r>
            <a:r>
              <a:rPr lang="en-US" sz="2400" dirty="0" smtClean="0"/>
              <a:t>economy?</a:t>
            </a:r>
            <a:endParaRPr lang="en-US" sz="2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8839200" cy="1077218"/>
          </a:xfrm>
          <a:prstGeom prst="rect">
            <a:avLst/>
          </a:prstGeom>
          <a:noFill/>
        </p:spPr>
        <p:txBody>
          <a:bodyPr wrap="square">
            <a:spAutoFit/>
          </a:bodyPr>
          <a:lstStyle/>
          <a:p>
            <a:endParaRPr lang="en-US" sz="3200" dirty="0" smtClean="0"/>
          </a:p>
          <a:p>
            <a:r>
              <a:rPr lang="en-US" sz="3200" dirty="0" smtClean="0"/>
              <a:t>Cuba (Communist Party of Cuba) 1959 </a:t>
            </a:r>
            <a:endParaRPr lang="en-US" sz="3200" dirty="0"/>
          </a:p>
        </p:txBody>
      </p:sp>
      <p:pic>
        <p:nvPicPr>
          <p:cNvPr id="43010" name="Picture 2" descr="http://www.havanatimes.org/wp-content/uploads/2010/07/Logo_of_the_Communist_party_of_Cuba.png"/>
          <p:cNvPicPr>
            <a:picLocks noChangeAspect="1" noChangeArrowheads="1"/>
          </p:cNvPicPr>
          <p:nvPr/>
        </p:nvPicPr>
        <p:blipFill>
          <a:blip r:embed="rId2" cstate="print"/>
          <a:srcRect/>
          <a:stretch>
            <a:fillRect/>
          </a:stretch>
        </p:blipFill>
        <p:spPr bwMode="auto">
          <a:xfrm>
            <a:off x="838200" y="990600"/>
            <a:ext cx="2438400" cy="2667001"/>
          </a:xfrm>
          <a:prstGeom prst="rect">
            <a:avLst/>
          </a:prstGeom>
          <a:noFill/>
        </p:spPr>
      </p:pic>
      <p:pic>
        <p:nvPicPr>
          <p:cNvPr id="43012" name="Picture 4" descr="http://visualrian.com/storage/PreviewWM/0406/78/040678.jpg?1103538540"/>
          <p:cNvPicPr>
            <a:picLocks noChangeAspect="1" noChangeArrowheads="1"/>
          </p:cNvPicPr>
          <p:nvPr/>
        </p:nvPicPr>
        <p:blipFill>
          <a:blip r:embed="rId3" cstate="print"/>
          <a:srcRect/>
          <a:stretch>
            <a:fillRect/>
          </a:stretch>
        </p:blipFill>
        <p:spPr bwMode="auto">
          <a:xfrm>
            <a:off x="4267200" y="1143001"/>
            <a:ext cx="4876800" cy="3438525"/>
          </a:xfrm>
          <a:prstGeom prst="rect">
            <a:avLst/>
          </a:prstGeom>
          <a:noFill/>
        </p:spPr>
      </p:pic>
      <p:pic>
        <p:nvPicPr>
          <p:cNvPr id="43014" name="Picture 6" descr="http://www.cpcml.ca/images2009/Cuba/090726-CubaHolguinMoncadaDay-03.jpg"/>
          <p:cNvPicPr>
            <a:picLocks noChangeAspect="1" noChangeArrowheads="1"/>
          </p:cNvPicPr>
          <p:nvPr/>
        </p:nvPicPr>
        <p:blipFill>
          <a:blip r:embed="rId4" cstate="print"/>
          <a:srcRect/>
          <a:stretch>
            <a:fillRect/>
          </a:stretch>
        </p:blipFill>
        <p:spPr bwMode="auto">
          <a:xfrm>
            <a:off x="1" y="3638550"/>
            <a:ext cx="4762500" cy="3219450"/>
          </a:xfrm>
          <a:prstGeom prst="rect">
            <a:avLst/>
          </a:prstGeom>
          <a:noFill/>
        </p:spPr>
      </p:pic>
      <p:pic>
        <p:nvPicPr>
          <p:cNvPr id="43016" name="Picture 8" descr="http://avitable.turtlerocktrading.com/wp-content/uploads/2010/09/Fidel-Castro.png"/>
          <p:cNvPicPr>
            <a:picLocks noChangeAspect="1" noChangeArrowheads="1"/>
          </p:cNvPicPr>
          <p:nvPr/>
        </p:nvPicPr>
        <p:blipFill>
          <a:blip r:embed="rId5" cstate="print"/>
          <a:srcRect/>
          <a:stretch>
            <a:fillRect/>
          </a:stretch>
        </p:blipFill>
        <p:spPr bwMode="auto">
          <a:xfrm>
            <a:off x="6781800" y="4876801"/>
            <a:ext cx="1847851" cy="1609725"/>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353480"/>
            <a:ext cx="9144000"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ea typeface="Times New Roman" pitchFamily="18" charset="0"/>
              </a:rPr>
              <a:t>    B</a:t>
            </a:r>
            <a:r>
              <a:rPr kumimoji="0" lang="en-US" sz="2400" b="1" i="0" u="none" strike="noStrike" cap="none" normalizeH="0" baseline="0" dirty="0" smtClean="0">
                <a:ln>
                  <a:noFill/>
                </a:ln>
                <a:solidFill>
                  <a:schemeClr val="tx1"/>
                </a:solidFill>
                <a:effectLst/>
                <a:latin typeface="Arial" pitchFamily="34" charset="0"/>
                <a:ea typeface="Times New Roman" pitchFamily="18" charset="0"/>
              </a:rPr>
              <a:t>. Two Party System </a:t>
            </a:r>
            <a:r>
              <a:rPr kumimoji="0" lang="en-US" sz="2000" b="0" i="0" u="none" strike="noStrike" cap="none" normalizeH="0" baseline="0" dirty="0" smtClean="0">
                <a:ln>
                  <a:noFill/>
                </a:ln>
                <a:solidFill>
                  <a:schemeClr val="tx1"/>
                </a:solidFill>
                <a:effectLst/>
                <a:latin typeface="Arial" pitchFamily="34" charset="0"/>
                <a:ea typeface="Times New Roman" pitchFamily="18" charset="0"/>
              </a:rPr>
              <a:t>– a system in which there are two political parties</a:t>
            </a:r>
          </a:p>
          <a:p>
            <a:pPr marL="0" marR="0" lvl="0" indent="0" algn="l" defTabSz="914400" rtl="0" eaLnBrk="1" fontAlgn="base" latinLnBrk="0" hangingPunct="1">
              <a:lnSpc>
                <a:spcPct val="100000"/>
              </a:lnSpc>
              <a:spcBef>
                <a:spcPct val="0"/>
              </a:spcBef>
              <a:spcAft>
                <a:spcPct val="0"/>
              </a:spcAft>
              <a:buClrTx/>
              <a:buSzTx/>
              <a:buFontTx/>
              <a:buNone/>
              <a:tabLst/>
            </a:pPr>
            <a:r>
              <a:rPr lang="en-US" sz="2000" dirty="0" smtClean="0">
                <a:latin typeface="Arial" pitchFamily="34" charset="0"/>
                <a:ea typeface="Times New Roman" pitchFamily="18" charset="0"/>
              </a:rPr>
              <a:t>	</a:t>
            </a:r>
            <a:r>
              <a:rPr kumimoji="0" lang="en-US" sz="2000" b="0" i="0" u="none" strike="noStrike" cap="none" normalizeH="0" baseline="0" dirty="0" smtClean="0">
                <a:ln>
                  <a:noFill/>
                </a:ln>
                <a:solidFill>
                  <a:schemeClr val="tx1"/>
                </a:solidFill>
                <a:effectLst/>
                <a:latin typeface="Arial" pitchFamily="34" charset="0"/>
                <a:ea typeface="Times New Roman" pitchFamily="18" charset="0"/>
              </a:rPr>
              <a:t> dominate the political system and compete for political power.</a:t>
            </a:r>
            <a:endParaRPr kumimoji="0" lang="en-US" sz="20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ea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lang="en-US" sz="2000" dirty="0" smtClean="0">
                <a:latin typeface="Arial" pitchFamily="34" charset="0"/>
                <a:ea typeface="Times New Roman" pitchFamily="18" charset="0"/>
              </a:rPr>
              <a:t>	</a:t>
            </a:r>
            <a:r>
              <a:rPr kumimoji="0" lang="en-US" sz="2000" b="0" i="0" u="none" strike="noStrike" cap="none" normalizeH="0" baseline="0" dirty="0" smtClean="0">
                <a:ln>
                  <a:noFill/>
                </a:ln>
                <a:solidFill>
                  <a:schemeClr val="tx1"/>
                </a:solidFill>
                <a:effectLst/>
                <a:latin typeface="Arial" pitchFamily="34" charset="0"/>
                <a:ea typeface="Times New Roman" pitchFamily="18" charset="0"/>
              </a:rPr>
              <a:t>1.  </a:t>
            </a:r>
            <a:r>
              <a:rPr kumimoji="0" lang="en-US" sz="2000" b="1" i="0" u="none" strike="noStrike" cap="none" normalizeH="0" baseline="0" dirty="0" smtClean="0">
                <a:ln>
                  <a:noFill/>
                </a:ln>
                <a:solidFill>
                  <a:schemeClr val="tx1"/>
                </a:solidFill>
                <a:effectLst/>
                <a:latin typeface="Arial" pitchFamily="34" charset="0"/>
                <a:ea typeface="Times New Roman" pitchFamily="18" charset="0"/>
              </a:rPr>
              <a:t>Advantage</a:t>
            </a:r>
            <a:endParaRPr kumimoji="0" lang="en-US" sz="2000" b="1"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ea typeface="Times New Roman" pitchFamily="18" charset="0"/>
              </a:rPr>
              <a:t>		a. Stabilizing</a:t>
            </a:r>
            <a:endParaRPr kumimoji="0" lang="en-US" sz="20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ea typeface="Times New Roman" pitchFamily="18" charset="0"/>
              </a:rPr>
              <a:t>		b. provides continuity</a:t>
            </a:r>
            <a:endParaRPr kumimoji="0" lang="en-US" sz="20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ea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lang="en-US" sz="2000" dirty="0" smtClean="0">
                <a:latin typeface="Arial" pitchFamily="34" charset="0"/>
                <a:ea typeface="Times New Roman" pitchFamily="18" charset="0"/>
              </a:rPr>
              <a:t>	</a:t>
            </a:r>
            <a:r>
              <a:rPr kumimoji="0" lang="en-US" sz="2000" b="0" i="0" u="none" strike="noStrike" cap="none" normalizeH="0" baseline="0" dirty="0" smtClean="0">
                <a:ln>
                  <a:noFill/>
                </a:ln>
                <a:solidFill>
                  <a:schemeClr val="tx1"/>
                </a:solidFill>
                <a:effectLst/>
                <a:latin typeface="Arial" pitchFamily="34" charset="0"/>
                <a:ea typeface="Times New Roman" pitchFamily="18" charset="0"/>
              </a:rPr>
              <a:t>2. </a:t>
            </a:r>
            <a:r>
              <a:rPr kumimoji="0" lang="en-US" sz="2000" b="1" i="0" u="none" strike="noStrike" cap="none" normalizeH="0" baseline="0" dirty="0" smtClean="0">
                <a:ln>
                  <a:noFill/>
                </a:ln>
                <a:solidFill>
                  <a:schemeClr val="tx1"/>
                </a:solidFill>
                <a:effectLst/>
                <a:latin typeface="Arial" pitchFamily="34" charset="0"/>
                <a:ea typeface="Times New Roman" pitchFamily="18" charset="0"/>
              </a:rPr>
              <a:t>Disadvantage</a:t>
            </a:r>
            <a:r>
              <a:rPr kumimoji="0" lang="en-US" sz="2000" b="0" i="0" u="none" strike="noStrike" cap="none" normalizeH="0" baseline="0" dirty="0" smtClean="0">
                <a:ln>
                  <a:noFill/>
                </a:ln>
                <a:solidFill>
                  <a:schemeClr val="tx1"/>
                </a:solidFill>
                <a:effectLst/>
                <a:latin typeface="Arial" pitchFamily="34" charset="0"/>
                <a:ea typeface="Times New Roman" pitchFamily="18" charset="0"/>
              </a:rPr>
              <a:t>- can stifle views of minority groups or parties</a:t>
            </a:r>
            <a:endParaRPr kumimoji="0" lang="en-US" sz="20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ea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lang="en-US" sz="2000" dirty="0" smtClean="0">
                <a:latin typeface="Arial" pitchFamily="34" charset="0"/>
                <a:ea typeface="Times New Roman" pitchFamily="18" charset="0"/>
              </a:rPr>
              <a:t>	</a:t>
            </a:r>
            <a:r>
              <a:rPr kumimoji="0" lang="en-US" sz="2000" b="0" i="0" u="none" strike="noStrike" cap="none" normalizeH="0" baseline="0" dirty="0" smtClean="0">
                <a:ln>
                  <a:noFill/>
                </a:ln>
                <a:solidFill>
                  <a:schemeClr val="tx1"/>
                </a:solidFill>
                <a:effectLst/>
                <a:latin typeface="Arial" pitchFamily="34" charset="0"/>
                <a:ea typeface="Times New Roman" pitchFamily="18" charset="0"/>
              </a:rPr>
              <a:t>3. Example – </a:t>
            </a:r>
          </a:p>
          <a:p>
            <a:pPr marL="0" marR="0" lvl="0" indent="0" algn="l" defTabSz="914400" rtl="0" eaLnBrk="0" fontAlgn="base" latinLnBrk="0" hangingPunct="0">
              <a:lnSpc>
                <a:spcPct val="100000"/>
              </a:lnSpc>
              <a:spcBef>
                <a:spcPct val="0"/>
              </a:spcBef>
              <a:spcAft>
                <a:spcPct val="0"/>
              </a:spcAft>
              <a:buClrTx/>
              <a:buSzTx/>
              <a:buFontTx/>
              <a:buNone/>
              <a:tabLst/>
            </a:pPr>
            <a:r>
              <a:rPr lang="en-US" sz="2000" dirty="0" smtClean="0">
                <a:latin typeface="Arial" pitchFamily="34" charset="0"/>
                <a:ea typeface="Times New Roman" pitchFamily="18" charset="0"/>
              </a:rPr>
              <a:t>		1. </a:t>
            </a:r>
            <a:r>
              <a:rPr kumimoji="0" lang="en-US" sz="2000" b="1" i="0" u="sng" strike="noStrike" cap="none" normalizeH="0" baseline="0" dirty="0" smtClean="0">
                <a:ln>
                  <a:noFill/>
                </a:ln>
                <a:solidFill>
                  <a:schemeClr val="tx1"/>
                </a:solidFill>
                <a:effectLst/>
                <a:latin typeface="Arial" pitchFamily="34" charset="0"/>
                <a:ea typeface="Times New Roman" pitchFamily="18" charset="0"/>
              </a:rPr>
              <a:t>U.S.A</a:t>
            </a:r>
            <a:r>
              <a:rPr kumimoji="0" lang="en-US" sz="2000" b="0" i="0" u="none" strike="noStrike" cap="none" normalizeH="0" baseline="0" dirty="0" smtClean="0">
                <a:ln>
                  <a:noFill/>
                </a:ln>
                <a:solidFill>
                  <a:schemeClr val="tx1"/>
                </a:solidFill>
                <a:effectLst/>
                <a:latin typeface="Arial" pitchFamily="34" charset="0"/>
                <a:ea typeface="Times New Roman" pitchFamily="18" charset="0"/>
              </a:rPr>
              <a:t>. : federal </a:t>
            </a:r>
            <a:r>
              <a:rPr kumimoji="0" lang="en-US" sz="2000" b="0" i="0" u="sng" strike="noStrike" cap="none" normalizeH="0" baseline="0" dirty="0" smtClean="0">
                <a:ln>
                  <a:noFill/>
                </a:ln>
                <a:solidFill>
                  <a:schemeClr val="tx1"/>
                </a:solidFill>
                <a:effectLst/>
                <a:latin typeface="Arial" pitchFamily="34" charset="0"/>
                <a:ea typeface="Times New Roman" pitchFamily="18" charset="0"/>
              </a:rPr>
              <a:t>constitutional republic</a:t>
            </a:r>
            <a:r>
              <a:rPr kumimoji="0" lang="en-US" sz="2000" b="0" i="0" u="none" strike="noStrike" cap="none" normalizeH="0" baseline="0" dirty="0" smtClean="0">
                <a:ln>
                  <a:noFill/>
                </a:ln>
                <a:solidFill>
                  <a:schemeClr val="tx1"/>
                </a:solidFill>
                <a:effectLst/>
                <a:latin typeface="Arial" pitchFamily="34" charset="0"/>
                <a:ea typeface="Times New Roman" pitchFamily="18" charset="0"/>
              </a:rPr>
              <a:t>,</a:t>
            </a:r>
            <a:r>
              <a:rPr kumimoji="0" lang="en-US" sz="2000" b="0" i="0" u="none" strike="noStrike" cap="none" normalizeH="0" dirty="0" smtClean="0">
                <a:ln>
                  <a:noFill/>
                </a:ln>
                <a:solidFill>
                  <a:schemeClr val="tx1"/>
                </a:solidFill>
                <a:effectLst/>
                <a:latin typeface="Arial" pitchFamily="34" charset="0"/>
                <a:ea typeface="Times New Roman" pitchFamily="18" charset="0"/>
              </a:rPr>
              <a:t> in which the </a:t>
            </a:r>
          </a:p>
          <a:p>
            <a:pPr marL="0" marR="0" lvl="0" indent="0" algn="l" defTabSz="914400" rtl="0" eaLnBrk="0" fontAlgn="base" latinLnBrk="0" hangingPunct="0">
              <a:lnSpc>
                <a:spcPct val="100000"/>
              </a:lnSpc>
              <a:spcBef>
                <a:spcPct val="0"/>
              </a:spcBef>
              <a:spcAft>
                <a:spcPct val="0"/>
              </a:spcAft>
              <a:buClrTx/>
              <a:buSzTx/>
              <a:buFontTx/>
              <a:buNone/>
              <a:tabLst/>
            </a:pPr>
            <a:r>
              <a:rPr lang="en-US" sz="2000" dirty="0" smtClean="0">
                <a:latin typeface="Arial" pitchFamily="34" charset="0"/>
                <a:ea typeface="Times New Roman" pitchFamily="18" charset="0"/>
              </a:rPr>
              <a:t>			</a:t>
            </a:r>
            <a:r>
              <a:rPr kumimoji="0" lang="en-US" sz="2000" b="0" i="0" u="none" strike="noStrike" cap="none" normalizeH="0" dirty="0" smtClean="0">
                <a:ln>
                  <a:noFill/>
                </a:ln>
                <a:solidFill>
                  <a:schemeClr val="tx1"/>
                </a:solidFill>
                <a:effectLst/>
                <a:latin typeface="Arial" pitchFamily="34" charset="0"/>
                <a:ea typeface="Times New Roman" pitchFamily="18" charset="0"/>
              </a:rPr>
              <a:t>President of the U.S. (the head of state and head of</a:t>
            </a:r>
          </a:p>
          <a:p>
            <a:pPr marL="0" marR="0" lvl="0" indent="0" algn="l" defTabSz="914400" rtl="0" eaLnBrk="0" fontAlgn="base" latinLnBrk="0" hangingPunct="0">
              <a:lnSpc>
                <a:spcPct val="100000"/>
              </a:lnSpc>
              <a:spcBef>
                <a:spcPct val="0"/>
              </a:spcBef>
              <a:spcAft>
                <a:spcPct val="0"/>
              </a:spcAft>
              <a:buClrTx/>
              <a:buSzTx/>
              <a:buFontTx/>
              <a:buNone/>
              <a:tabLst/>
            </a:pPr>
            <a:r>
              <a:rPr lang="en-US" sz="2000" dirty="0" smtClean="0">
                <a:latin typeface="Arial" pitchFamily="34" charset="0"/>
                <a:ea typeface="Times New Roman" pitchFamily="18" charset="0"/>
              </a:rPr>
              <a:t>			</a:t>
            </a:r>
            <a:r>
              <a:rPr kumimoji="0" lang="en-US" sz="2000" b="0" i="0" u="none" strike="noStrike" cap="none" normalizeH="0" dirty="0" smtClean="0">
                <a:ln>
                  <a:noFill/>
                </a:ln>
                <a:solidFill>
                  <a:schemeClr val="tx1"/>
                </a:solidFill>
                <a:effectLst/>
                <a:latin typeface="Arial" pitchFamily="34" charset="0"/>
                <a:ea typeface="Times New Roman" pitchFamily="18" charset="0"/>
              </a:rPr>
              <a:t>government), Congress, and judiciary branch share</a:t>
            </a:r>
          </a:p>
          <a:p>
            <a:pPr marL="0" marR="0" lvl="0" indent="0" algn="l" defTabSz="914400" rtl="0" eaLnBrk="0" fontAlgn="base" latinLnBrk="0" hangingPunct="0">
              <a:lnSpc>
                <a:spcPct val="100000"/>
              </a:lnSpc>
              <a:spcBef>
                <a:spcPct val="0"/>
              </a:spcBef>
              <a:spcAft>
                <a:spcPct val="0"/>
              </a:spcAft>
              <a:buClrTx/>
              <a:buSzTx/>
              <a:buFontTx/>
              <a:buNone/>
              <a:tabLst/>
            </a:pPr>
            <a:r>
              <a:rPr lang="en-US" sz="2000" dirty="0" smtClean="0">
                <a:latin typeface="Arial" pitchFamily="34" charset="0"/>
                <a:ea typeface="Times New Roman" pitchFamily="18" charset="0"/>
              </a:rPr>
              <a:t>			</a:t>
            </a:r>
            <a:r>
              <a:rPr kumimoji="0" lang="en-US" sz="2000" b="0" i="0" u="none" strike="noStrike" cap="none" normalizeH="0" dirty="0" smtClean="0">
                <a:ln>
                  <a:noFill/>
                </a:ln>
                <a:solidFill>
                  <a:schemeClr val="tx1"/>
                </a:solidFill>
                <a:effectLst/>
                <a:latin typeface="Arial" pitchFamily="34" charset="0"/>
                <a:ea typeface="Times New Roman" pitchFamily="18" charset="0"/>
              </a:rPr>
              <a:t>powers reserved to the national government, and the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dirty="0" smtClean="0">
                <a:ln>
                  <a:noFill/>
                </a:ln>
                <a:solidFill>
                  <a:schemeClr val="tx1"/>
                </a:solidFill>
                <a:effectLst/>
                <a:latin typeface="Arial" pitchFamily="34" charset="0"/>
                <a:ea typeface="Times New Roman" pitchFamily="18" charset="0"/>
              </a:rPr>
              <a:t>			federal government shares sovereignty with the state </a:t>
            </a:r>
          </a:p>
          <a:p>
            <a:pPr marL="0" marR="0" lvl="0" indent="0" algn="l" defTabSz="914400" rtl="0" eaLnBrk="0" fontAlgn="base" latinLnBrk="0" hangingPunct="0">
              <a:lnSpc>
                <a:spcPct val="100000"/>
              </a:lnSpc>
              <a:spcBef>
                <a:spcPct val="0"/>
              </a:spcBef>
              <a:spcAft>
                <a:spcPct val="0"/>
              </a:spcAft>
              <a:buClrTx/>
              <a:buSzTx/>
              <a:buFontTx/>
              <a:buNone/>
              <a:tabLst/>
            </a:pPr>
            <a:r>
              <a:rPr lang="en-US" sz="2000" dirty="0" smtClean="0">
                <a:latin typeface="Arial" pitchFamily="34" charset="0"/>
                <a:ea typeface="Times New Roman" pitchFamily="18" charset="0"/>
              </a:rPr>
              <a:t>			</a:t>
            </a:r>
            <a:r>
              <a:rPr kumimoji="0" lang="en-US" sz="2000" b="0" i="0" u="none" strike="noStrike" cap="none" normalizeH="0" dirty="0" smtClean="0">
                <a:ln>
                  <a:noFill/>
                </a:ln>
                <a:solidFill>
                  <a:schemeClr val="tx1"/>
                </a:solidFill>
                <a:effectLst/>
                <a:latin typeface="Arial" pitchFamily="34" charset="0"/>
                <a:ea typeface="Times New Roman" pitchFamily="18" charset="0"/>
              </a:rPr>
              <a:t>governments. </a:t>
            </a:r>
            <a:endParaRPr kumimoji="0" lang="en-US" sz="2000" b="0"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ea typeface="Times New Roman" pitchFamily="18" charset="0"/>
            </a:endParaRPr>
          </a:p>
          <a:p>
            <a:pPr lvl="0" eaLnBrk="0" fontAlgn="base" hangingPunct="0">
              <a:spcBef>
                <a:spcPct val="0"/>
              </a:spcBef>
              <a:spcAft>
                <a:spcPct val="0"/>
              </a:spcAft>
            </a:pPr>
            <a:r>
              <a:rPr kumimoji="0" lang="en-US" sz="2000" b="0" i="0" u="none" strike="noStrike" cap="none" normalizeH="0" baseline="0" dirty="0" smtClean="0">
                <a:ln>
                  <a:noFill/>
                </a:ln>
                <a:solidFill>
                  <a:schemeClr val="tx1"/>
                </a:solidFill>
                <a:effectLst/>
                <a:latin typeface="Arial" pitchFamily="34" charset="0"/>
              </a:rPr>
              <a:t>		</a:t>
            </a:r>
            <a:r>
              <a:rPr lang="en-US" sz="2000" dirty="0" smtClean="0">
                <a:latin typeface="Arial" pitchFamily="34" charset="0"/>
              </a:rPr>
              <a:t>.</a:t>
            </a:r>
            <a:endParaRPr kumimoji="0" lang="en-US" sz="2000" b="0"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2" name="Picture 4" descr="http://www.historyshots.com/images/PrintPagePPII.gif"/>
          <p:cNvPicPr>
            <a:picLocks noChangeAspect="1" noChangeArrowheads="1"/>
          </p:cNvPicPr>
          <p:nvPr/>
        </p:nvPicPr>
        <p:blipFill>
          <a:blip r:embed="rId2" cstate="print"/>
          <a:srcRect/>
          <a:stretch>
            <a:fillRect/>
          </a:stretch>
        </p:blipFill>
        <p:spPr bwMode="auto">
          <a:xfrm>
            <a:off x="-685799" y="0"/>
            <a:ext cx="11227153" cy="66294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28601"/>
            <a:ext cx="9144000" cy="1200329"/>
          </a:xfrm>
          <a:prstGeom prst="rect">
            <a:avLst/>
          </a:prstGeom>
        </p:spPr>
        <p:txBody>
          <a:bodyPr wrap="square">
            <a:spAutoFit/>
          </a:bodyPr>
          <a:lstStyle/>
          <a:p>
            <a:pPr lvl="0" eaLnBrk="0" fontAlgn="base" hangingPunct="0">
              <a:spcBef>
                <a:spcPct val="0"/>
              </a:spcBef>
              <a:spcAft>
                <a:spcPct val="0"/>
              </a:spcAft>
            </a:pPr>
            <a:r>
              <a:rPr lang="en-US" dirty="0" smtClean="0">
                <a:latin typeface="Arial" pitchFamily="34" charset="0"/>
              </a:rPr>
              <a:t>   Example</a:t>
            </a:r>
          </a:p>
          <a:p>
            <a:pPr lvl="0" eaLnBrk="0" fontAlgn="base" hangingPunct="0">
              <a:spcBef>
                <a:spcPct val="0"/>
              </a:spcBef>
              <a:spcAft>
                <a:spcPct val="0"/>
              </a:spcAft>
            </a:pPr>
            <a:r>
              <a:rPr lang="en-US" dirty="0" smtClean="0">
                <a:latin typeface="Arial" pitchFamily="34" charset="0"/>
              </a:rPr>
              <a:t>	2. </a:t>
            </a:r>
            <a:r>
              <a:rPr lang="en-US" b="1" u="sng" dirty="0" smtClean="0">
                <a:latin typeface="Arial" pitchFamily="34" charset="0"/>
              </a:rPr>
              <a:t>Australia:</a:t>
            </a:r>
            <a:r>
              <a:rPr lang="en-US" dirty="0" smtClean="0">
                <a:latin typeface="Arial" pitchFamily="34" charset="0"/>
              </a:rPr>
              <a:t> </a:t>
            </a:r>
            <a:r>
              <a:rPr lang="en-US" u="sng" dirty="0" smtClean="0">
                <a:latin typeface="Arial" pitchFamily="34" charset="0"/>
              </a:rPr>
              <a:t>parliamentary democracy</a:t>
            </a:r>
            <a:r>
              <a:rPr lang="en-US" dirty="0" smtClean="0">
                <a:latin typeface="Arial" pitchFamily="34" charset="0"/>
              </a:rPr>
              <a:t>, has  electoral </a:t>
            </a:r>
          </a:p>
          <a:p>
            <a:pPr lvl="0" eaLnBrk="0" fontAlgn="base" hangingPunct="0">
              <a:spcBef>
                <a:spcPct val="0"/>
              </a:spcBef>
              <a:spcAft>
                <a:spcPct val="0"/>
              </a:spcAft>
            </a:pPr>
            <a:r>
              <a:rPr lang="en-US" dirty="0" smtClean="0">
                <a:latin typeface="Arial" pitchFamily="34" charset="0"/>
              </a:rPr>
              <a:t>			procedures appropriate to a two party system. </a:t>
            </a:r>
          </a:p>
          <a:p>
            <a:pPr lvl="0" eaLnBrk="0" fontAlgn="base" hangingPunct="0">
              <a:spcBef>
                <a:spcPct val="0"/>
              </a:spcBef>
              <a:spcAft>
                <a:spcPct val="0"/>
              </a:spcAft>
            </a:pPr>
            <a:r>
              <a:rPr lang="en-US" dirty="0" smtClean="0">
                <a:latin typeface="Arial" pitchFamily="34" charset="0"/>
              </a:rPr>
              <a:t>			 Australia is governed as a constitutional monarchy</a:t>
            </a:r>
            <a:endParaRPr lang="en-US" dirty="0"/>
          </a:p>
        </p:txBody>
      </p:sp>
      <p:pic>
        <p:nvPicPr>
          <p:cNvPr id="3" name="Picture 5" descr="http://upload.wikimedia.org/wikipedia/en/timeline/0c6fe72fb4beac5db9d66158bd00fd1c.png"/>
          <p:cNvPicPr>
            <a:picLocks noChangeAspect="1" noChangeArrowheads="1"/>
          </p:cNvPicPr>
          <p:nvPr/>
        </p:nvPicPr>
        <p:blipFill>
          <a:blip r:embed="rId2" cstate="print"/>
          <a:srcRect/>
          <a:stretch>
            <a:fillRect/>
          </a:stretch>
        </p:blipFill>
        <p:spPr bwMode="auto">
          <a:xfrm>
            <a:off x="0" y="1371600"/>
            <a:ext cx="9144000" cy="548640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1676400" y="3466719"/>
          <a:ext cx="6096000" cy="229362"/>
        </p:xfrm>
        <a:graphic>
          <a:graphicData uri="http://schemas.openxmlformats.org/drawingml/2006/table">
            <a:tbl>
              <a:tblPr/>
              <a:tblGrid>
                <a:gridCol w="6096000"/>
              </a:tblGrid>
              <a:tr h="229362">
                <a:tc>
                  <a:txBody>
                    <a:bodyPr/>
                    <a:lstStyle/>
                    <a:p>
                      <a:pPr marL="0" marR="0">
                        <a:lnSpc>
                          <a:spcPct val="115000"/>
                        </a:lnSpc>
                        <a:spcBef>
                          <a:spcPts val="0"/>
                        </a:spcBef>
                        <a:spcAft>
                          <a:spcPts val="0"/>
                        </a:spcAft>
                      </a:pPr>
                      <a:endParaRPr lang="en-US" sz="1200" dirty="0">
                        <a:latin typeface="Times New Roman"/>
                        <a:ea typeface="Times New Roman"/>
                        <a:cs typeface="Times New Roman"/>
                      </a:endParaRPr>
                    </a:p>
                  </a:txBody>
                  <a:tcPr marL="9525" marR="9525" marT="9525" marB="9525" anchor="ctr">
                    <a:lnL>
                      <a:noFill/>
                    </a:lnL>
                    <a:lnR>
                      <a:noFill/>
                    </a:lnR>
                    <a:lnT>
                      <a:noFill/>
                    </a:lnT>
                    <a:lnB>
                      <a:noFill/>
                    </a:lnB>
                  </a:tcPr>
                </a:tc>
              </a:tr>
            </a:tbl>
          </a:graphicData>
        </a:graphic>
      </p:graphicFrame>
      <p:sp>
        <p:nvSpPr>
          <p:cNvPr id="26629" name="Rectangle 5"/>
          <p:cNvSpPr>
            <a:spLocks noChangeArrowheads="1"/>
          </p:cNvSpPr>
          <p:nvPr/>
        </p:nvSpPr>
        <p:spPr bwMode="auto">
          <a:xfrm>
            <a:off x="0" y="64503"/>
            <a:ext cx="9144000" cy="6309420"/>
          </a:xfrm>
          <a:prstGeom prst="rect">
            <a:avLst/>
          </a:prstGeom>
          <a:solidFill>
            <a:srgbClr val="81DE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ea typeface="Times New Roman" pitchFamily="18" charset="0"/>
              </a:rPr>
              <a:t>C. </a:t>
            </a:r>
            <a:r>
              <a:rPr kumimoji="0" lang="en-US" b="0" i="0" u="none" strike="noStrike" cap="none" normalizeH="0" baseline="0" dirty="0" smtClean="0">
                <a:ln>
                  <a:noFill/>
                </a:ln>
                <a:solidFill>
                  <a:schemeClr val="tx1"/>
                </a:solidFill>
                <a:effectLst/>
                <a:latin typeface="Arial" pitchFamily="34" charset="0"/>
                <a:ea typeface="Times New Roman" pitchFamily="18" charset="0"/>
              </a:rPr>
              <a:t>Multiparty System - a system in which there are several political parties trying  to </a:t>
            </a:r>
          </a:p>
          <a:p>
            <a:pPr marL="0" marR="0" lvl="0" indent="0" algn="l" defTabSz="914400" rtl="0" eaLnBrk="1" fontAlgn="base" latinLnBrk="0" hangingPunct="1">
              <a:lnSpc>
                <a:spcPct val="100000"/>
              </a:lnSpc>
              <a:spcBef>
                <a:spcPct val="0"/>
              </a:spcBef>
              <a:spcAft>
                <a:spcPct val="0"/>
              </a:spcAft>
              <a:buClrTx/>
              <a:buSzTx/>
              <a:buFontTx/>
              <a:buNone/>
              <a:tabLst/>
            </a:pPr>
            <a:r>
              <a:rPr lang="en-US" dirty="0" smtClean="0">
                <a:latin typeface="Arial" pitchFamily="34" charset="0"/>
                <a:ea typeface="Times New Roman" pitchFamily="18" charset="0"/>
              </a:rPr>
              <a:t>	</a:t>
            </a:r>
            <a:r>
              <a:rPr kumimoji="0" lang="en-US" b="0" i="0" u="none" strike="noStrike" cap="none" normalizeH="0" baseline="0" dirty="0" smtClean="0">
                <a:ln>
                  <a:noFill/>
                </a:ln>
                <a:solidFill>
                  <a:schemeClr val="tx1"/>
                </a:solidFill>
                <a:effectLst/>
                <a:latin typeface="Arial" pitchFamily="34" charset="0"/>
                <a:ea typeface="Times New Roman" pitchFamily="18" charset="0"/>
              </a:rPr>
              <a:t>control the political system and thus the government. </a:t>
            </a:r>
            <a:endParaRPr kumimoji="0" lang="en-US"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Arial" pitchFamily="34" charset="0"/>
                <a:ea typeface="Times New Roman" pitchFamily="18" charset="0"/>
              </a:rPr>
              <a:t>	1. Terms</a:t>
            </a:r>
            <a:endParaRPr kumimoji="0" lang="en-US"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Arial" pitchFamily="34" charset="0"/>
                <a:ea typeface="Times New Roman" pitchFamily="18" charset="0"/>
              </a:rPr>
              <a:t>		a. Coalition – an alliance with another party or parties so that together 			    they command a </a:t>
            </a:r>
            <a:r>
              <a:rPr kumimoji="0" lang="en-US" b="1" i="0" u="sng" strike="noStrike" cap="none" normalizeH="0" baseline="0" dirty="0" smtClean="0">
                <a:ln>
                  <a:noFill/>
                </a:ln>
                <a:solidFill>
                  <a:schemeClr val="tx1"/>
                </a:solidFill>
                <a:effectLst/>
                <a:latin typeface="Arial" pitchFamily="34" charset="0"/>
                <a:ea typeface="Times New Roman" pitchFamily="18" charset="0"/>
              </a:rPr>
              <a:t>majority of votes</a:t>
            </a:r>
            <a:endParaRPr kumimoji="0" lang="en-US" b="1" i="0" u="sng"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Arial" pitchFamily="34" charset="0"/>
                <a:ea typeface="Times New Roman" pitchFamily="18" charset="0"/>
              </a:rPr>
              <a:t>		b. Plurality – winning more votes or seats in a legislature than any 			    other party, not necessarily a majority</a:t>
            </a:r>
            <a:endParaRPr kumimoji="0" lang="en-US"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Arial" pitchFamily="34" charset="0"/>
                <a:ea typeface="Times New Roman" pitchFamily="18" charset="0"/>
              </a:rPr>
              <a:t>		c. Majority – winning more than half the votes cast or seats available</a:t>
            </a:r>
            <a:endParaRPr kumimoji="0" lang="en-US"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Arial" pitchFamily="34" charset="0"/>
                <a:ea typeface="Times New Roman" pitchFamily="18" charset="0"/>
              </a:rPr>
              <a:t>	</a:t>
            </a:r>
            <a:endParaRPr kumimoji="0" lang="en-US"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ea typeface="Times New Roman" pitchFamily="18" charset="0"/>
              </a:rPr>
              <a:t>	2. Advantage – provides a broad range of choices</a:t>
            </a:r>
            <a:endParaRPr kumimoji="0" lang="en-US" sz="20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ea typeface="Times New Roman" pitchFamily="18" charset="0"/>
              </a:rPr>
              <a:t>	</a:t>
            </a:r>
            <a:endParaRPr kumimoji="0" lang="en-US" sz="20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ea typeface="Times New Roman" pitchFamily="18" charset="0"/>
              </a:rPr>
              <a:t>	3. Disadvantage</a:t>
            </a:r>
            <a:endParaRPr kumimoji="0" lang="en-US" sz="20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ea typeface="Times New Roman" pitchFamily="18" charset="0"/>
              </a:rPr>
              <a:t>	        	a. Difficult for one party to get enough votes to form a </a:t>
            </a:r>
          </a:p>
          <a:p>
            <a:pPr marL="0" marR="0" lvl="0" indent="0" algn="l" defTabSz="914400" rtl="0" eaLnBrk="0" fontAlgn="base" latinLnBrk="0" hangingPunct="0">
              <a:lnSpc>
                <a:spcPct val="100000"/>
              </a:lnSpc>
              <a:spcBef>
                <a:spcPct val="0"/>
              </a:spcBef>
              <a:spcAft>
                <a:spcPct val="0"/>
              </a:spcAft>
              <a:buClrTx/>
              <a:buSzTx/>
              <a:buFontTx/>
              <a:buNone/>
              <a:tabLst/>
            </a:pPr>
            <a:r>
              <a:rPr lang="en-US" sz="2000" dirty="0" smtClean="0">
                <a:latin typeface="Arial" pitchFamily="34" charset="0"/>
                <a:ea typeface="Times New Roman" pitchFamily="18" charset="0"/>
              </a:rPr>
              <a:t>			</a:t>
            </a:r>
            <a:r>
              <a:rPr kumimoji="0" lang="en-US" sz="2000" b="0" i="0" u="none" strike="noStrike" cap="none" normalizeH="0" baseline="0" dirty="0" smtClean="0">
                <a:ln>
                  <a:noFill/>
                </a:ln>
                <a:solidFill>
                  <a:schemeClr val="tx1"/>
                </a:solidFill>
                <a:effectLst/>
                <a:latin typeface="Arial" pitchFamily="34" charset="0"/>
                <a:ea typeface="Times New Roman" pitchFamily="18" charset="0"/>
              </a:rPr>
              <a:t>government</a:t>
            </a:r>
            <a:endParaRPr kumimoji="0" lang="en-US" sz="20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ea typeface="Times New Roman" pitchFamily="18" charset="0"/>
              </a:rPr>
              <a:t>		b. Coalitions must be formed and they are often unstable</a:t>
            </a:r>
            <a:endParaRPr kumimoji="0" lang="en-US" sz="20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ea typeface="Times New Roman" pitchFamily="18" charset="0"/>
              </a:rPr>
              <a:t>	</a:t>
            </a:r>
            <a:endParaRPr kumimoji="0" lang="en-US" sz="20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ea typeface="Times New Roman" pitchFamily="18" charset="0"/>
              </a:rPr>
              <a:t>	4. Examples: 	</a:t>
            </a:r>
          </a:p>
          <a:p>
            <a:pPr lvl="0" eaLnBrk="0" fontAlgn="base" hangingPunct="0">
              <a:spcBef>
                <a:spcPct val="0"/>
              </a:spcBef>
              <a:spcAft>
                <a:spcPct val="0"/>
              </a:spcAft>
            </a:pPr>
            <a:r>
              <a:rPr lang="en-US" sz="2000" dirty="0" smtClean="0">
                <a:latin typeface="Arial" pitchFamily="34" charset="0"/>
                <a:ea typeface="Times New Roman" pitchFamily="18" charset="0"/>
              </a:rPr>
              <a:t>		1. Germany</a:t>
            </a:r>
          </a:p>
          <a:p>
            <a:pPr lvl="0" eaLnBrk="0" fontAlgn="base" hangingPunct="0">
              <a:spcBef>
                <a:spcPct val="0"/>
              </a:spcBef>
              <a:spcAft>
                <a:spcPct val="0"/>
              </a:spcAft>
            </a:pPr>
            <a:r>
              <a:rPr kumimoji="0" lang="en-US" sz="2000" b="0" i="0" u="none" strike="noStrike" cap="none" normalizeH="0" baseline="0" dirty="0" smtClean="0">
                <a:ln>
                  <a:noFill/>
                </a:ln>
                <a:solidFill>
                  <a:schemeClr val="tx1"/>
                </a:solidFill>
                <a:effectLst/>
                <a:latin typeface="Arial" pitchFamily="34" charset="0"/>
                <a:ea typeface="Times New Roman" pitchFamily="18" charset="0"/>
              </a:rPr>
              <a:t>		2. Italy</a:t>
            </a:r>
          </a:p>
          <a:p>
            <a:pPr lvl="0" eaLnBrk="0" fontAlgn="base" hangingPunct="0">
              <a:spcBef>
                <a:spcPct val="0"/>
              </a:spcBef>
              <a:spcAft>
                <a:spcPct val="0"/>
              </a:spcAft>
            </a:pPr>
            <a:r>
              <a:rPr lang="en-US" sz="2000" dirty="0" smtClean="0">
                <a:latin typeface="Arial" pitchFamily="34" charset="0"/>
                <a:ea typeface="Times New Roman" pitchFamily="18" charset="0"/>
              </a:rPr>
              <a:t>		3. Japan</a:t>
            </a:r>
          </a:p>
          <a:p>
            <a:pPr lvl="0" eaLnBrk="0" fontAlgn="base" hangingPunct="0">
              <a:spcBef>
                <a:spcPct val="0"/>
              </a:spcBef>
              <a:spcAft>
                <a:spcPct val="0"/>
              </a:spcAft>
            </a:pPr>
            <a:r>
              <a:rPr kumimoji="0" lang="en-US" sz="2000" b="0" i="0" u="none" strike="noStrike" cap="none" normalizeH="0" baseline="0" dirty="0" smtClean="0">
                <a:ln>
                  <a:noFill/>
                </a:ln>
                <a:solidFill>
                  <a:schemeClr val="tx1"/>
                </a:solidFill>
                <a:effectLst/>
                <a:latin typeface="Arial" pitchFamily="34" charset="0"/>
                <a:ea typeface="Times New Roman" pitchFamily="18" charset="0"/>
              </a:rPr>
              <a:t>		4. Israel</a:t>
            </a:r>
            <a:endParaRPr kumimoji="0" lang="en-US" sz="2000" b="0"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ChangeArrowheads="1"/>
          </p:cNvSpPr>
          <p:nvPr/>
        </p:nvSpPr>
        <p:spPr bwMode="auto">
          <a:xfrm>
            <a:off x="0" y="-1087146"/>
            <a:ext cx="829073" cy="263149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rPr>
              <a:t>  </a:t>
            </a:r>
            <a:r>
              <a:rPr kumimoji="0" lang="en-US" sz="14500" b="0" i="0" u="none" strike="noStrike" cap="none" normalizeH="0" baseline="0" dirty="0" smtClean="0">
                <a:ln>
                  <a:noFill/>
                </a:ln>
                <a:solidFill>
                  <a:schemeClr val="tx1"/>
                </a:solidFill>
                <a:effectLst/>
                <a:latin typeface="Arial" pitchFamily="34" charset="0"/>
              </a:rPr>
              <a:t> </a:t>
            </a:r>
            <a:endParaRPr kumimoji="0" lang="en-US" sz="18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endParaRPr>
          </a:p>
        </p:txBody>
      </p:sp>
      <p:pic>
        <p:nvPicPr>
          <p:cNvPr id="7" name="Picture 6" descr="Graphic: German election results">
            <a:hlinkClick r:id="rId2"/>
          </p:cNvPr>
          <p:cNvPicPr/>
          <p:nvPr/>
        </p:nvPicPr>
        <p:blipFill>
          <a:blip r:embed="rId3" cstate="print"/>
          <a:srcRect/>
          <a:stretch>
            <a:fillRect/>
          </a:stretch>
        </p:blipFill>
        <p:spPr bwMode="auto">
          <a:xfrm>
            <a:off x="609600" y="304800"/>
            <a:ext cx="8153400" cy="655320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1219200" y="609600"/>
            <a:ext cx="381000" cy="381000"/>
          </a:xfrm>
          <a:prstGeom prst="ellipse">
            <a:avLst/>
          </a:prstGeom>
          <a:solidFill>
            <a:srgbClr val="993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a:off x="685800" y="609600"/>
            <a:ext cx="381000" cy="381000"/>
          </a:xfrm>
          <a:prstGeom prst="ellipse">
            <a:avLst/>
          </a:prstGeom>
          <a:solidFill>
            <a:srgbClr val="993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1752600" y="609600"/>
            <a:ext cx="381000" cy="381000"/>
          </a:xfrm>
          <a:prstGeom prst="ellipse">
            <a:avLst/>
          </a:prstGeom>
          <a:solidFill>
            <a:srgbClr val="993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1219200" y="1143000"/>
            <a:ext cx="381000" cy="381000"/>
          </a:xfrm>
          <a:prstGeom prst="ellipse">
            <a:avLst/>
          </a:prstGeom>
          <a:solidFill>
            <a:srgbClr val="993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685800" y="1143000"/>
            <a:ext cx="381000" cy="381000"/>
          </a:xfrm>
          <a:prstGeom prst="ellipse">
            <a:avLst/>
          </a:prstGeom>
          <a:solidFill>
            <a:srgbClr val="993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2286000" y="609600"/>
            <a:ext cx="381000" cy="381000"/>
          </a:xfrm>
          <a:prstGeom prst="ellipse">
            <a:avLst/>
          </a:prstGeom>
          <a:solidFill>
            <a:srgbClr val="993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p:nvSpPr>
        <p:spPr>
          <a:xfrm>
            <a:off x="1828800" y="1066800"/>
            <a:ext cx="381000" cy="381000"/>
          </a:xfrm>
          <a:prstGeom prst="ellipse">
            <a:avLst/>
          </a:prstGeom>
          <a:solidFill>
            <a:srgbClr val="993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p:nvPr/>
        </p:nvSpPr>
        <p:spPr>
          <a:xfrm>
            <a:off x="685800" y="1600200"/>
            <a:ext cx="381000" cy="381000"/>
          </a:xfrm>
          <a:prstGeom prst="ellipse">
            <a:avLst/>
          </a:prstGeom>
          <a:solidFill>
            <a:srgbClr val="993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1219200" y="1600200"/>
            <a:ext cx="381000" cy="381000"/>
          </a:xfrm>
          <a:prstGeom prst="ellipse">
            <a:avLst/>
          </a:prstGeom>
          <a:solidFill>
            <a:srgbClr val="993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p:cNvSpPr/>
          <p:nvPr/>
        </p:nvSpPr>
        <p:spPr>
          <a:xfrm>
            <a:off x="2286000" y="1066800"/>
            <a:ext cx="381000" cy="381000"/>
          </a:xfrm>
          <a:prstGeom prst="ellipse">
            <a:avLst/>
          </a:prstGeom>
          <a:solidFill>
            <a:srgbClr val="993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6553200" y="304800"/>
            <a:ext cx="381000" cy="3810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7162800" y="914400"/>
            <a:ext cx="381000" cy="3810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8534400" y="914400"/>
            <a:ext cx="381000" cy="3810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8382000" y="304800"/>
            <a:ext cx="381000" cy="3810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7010400" y="304800"/>
            <a:ext cx="381000" cy="3810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p:nvSpPr>
        <p:spPr>
          <a:xfrm>
            <a:off x="7924800" y="304800"/>
            <a:ext cx="381000" cy="3810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p:nvSpPr>
        <p:spPr>
          <a:xfrm>
            <a:off x="7620000" y="914400"/>
            <a:ext cx="381000" cy="3810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p:nvSpPr>
        <p:spPr>
          <a:xfrm>
            <a:off x="6705600" y="914400"/>
            <a:ext cx="381000" cy="3810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p:cNvSpPr/>
          <p:nvPr/>
        </p:nvSpPr>
        <p:spPr>
          <a:xfrm>
            <a:off x="7467600" y="304800"/>
            <a:ext cx="381000" cy="3810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p:cNvSpPr/>
          <p:nvPr/>
        </p:nvSpPr>
        <p:spPr>
          <a:xfrm>
            <a:off x="8077200" y="914400"/>
            <a:ext cx="381000" cy="3810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Isosceles Triangle 26"/>
          <p:cNvSpPr/>
          <p:nvPr/>
        </p:nvSpPr>
        <p:spPr>
          <a:xfrm>
            <a:off x="533400" y="2514600"/>
            <a:ext cx="679704" cy="609600"/>
          </a:xfrm>
          <a:prstGeom prst="triangle">
            <a:avLst>
              <a:gd name="adj" fmla="val 51834"/>
            </a:avLst>
          </a:prstGeom>
          <a:solidFill>
            <a:srgbClr val="FF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Isosceles Triangle 27"/>
          <p:cNvSpPr/>
          <p:nvPr/>
        </p:nvSpPr>
        <p:spPr>
          <a:xfrm>
            <a:off x="1295400" y="3200400"/>
            <a:ext cx="679704" cy="609600"/>
          </a:xfrm>
          <a:prstGeom prst="triangle">
            <a:avLst>
              <a:gd name="adj" fmla="val 51834"/>
            </a:avLst>
          </a:prstGeom>
          <a:solidFill>
            <a:srgbClr val="FF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Isosceles Triangle 28"/>
          <p:cNvSpPr/>
          <p:nvPr/>
        </p:nvSpPr>
        <p:spPr>
          <a:xfrm>
            <a:off x="457200" y="3200400"/>
            <a:ext cx="679704" cy="609600"/>
          </a:xfrm>
          <a:prstGeom prst="triangle">
            <a:avLst>
              <a:gd name="adj" fmla="val 51834"/>
            </a:avLst>
          </a:prstGeom>
          <a:solidFill>
            <a:srgbClr val="FF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Isosceles Triangle 29"/>
          <p:cNvSpPr/>
          <p:nvPr/>
        </p:nvSpPr>
        <p:spPr>
          <a:xfrm>
            <a:off x="1295400" y="4038600"/>
            <a:ext cx="679704" cy="609600"/>
          </a:xfrm>
          <a:prstGeom prst="triangle">
            <a:avLst>
              <a:gd name="adj" fmla="val 51834"/>
            </a:avLst>
          </a:prstGeom>
          <a:solidFill>
            <a:srgbClr val="FF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Isosceles Triangle 30"/>
          <p:cNvSpPr/>
          <p:nvPr/>
        </p:nvSpPr>
        <p:spPr>
          <a:xfrm>
            <a:off x="457200" y="3962400"/>
            <a:ext cx="679704" cy="609600"/>
          </a:xfrm>
          <a:prstGeom prst="triangle">
            <a:avLst>
              <a:gd name="adj" fmla="val 51834"/>
            </a:avLst>
          </a:prstGeom>
          <a:solidFill>
            <a:srgbClr val="FF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Isosceles Triangle 31"/>
          <p:cNvSpPr/>
          <p:nvPr/>
        </p:nvSpPr>
        <p:spPr>
          <a:xfrm>
            <a:off x="2133600" y="3200400"/>
            <a:ext cx="679704" cy="609600"/>
          </a:xfrm>
          <a:prstGeom prst="triangle">
            <a:avLst>
              <a:gd name="adj" fmla="val 51834"/>
            </a:avLst>
          </a:prstGeom>
          <a:solidFill>
            <a:srgbClr val="FF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7391400" y="1600200"/>
            <a:ext cx="609600" cy="369332"/>
          </a:xfrm>
          <a:prstGeom prst="rect">
            <a:avLst/>
          </a:prstGeom>
          <a:noFill/>
        </p:spPr>
        <p:txBody>
          <a:bodyPr wrap="square" rtlCol="0">
            <a:spAutoFit/>
          </a:bodyPr>
          <a:lstStyle/>
          <a:p>
            <a:r>
              <a:rPr lang="en-US" dirty="0" smtClean="0"/>
              <a:t>11</a:t>
            </a:r>
            <a:endParaRPr lang="en-US" dirty="0"/>
          </a:p>
        </p:txBody>
      </p:sp>
      <p:sp>
        <p:nvSpPr>
          <p:cNvPr id="44" name="Oval 43"/>
          <p:cNvSpPr/>
          <p:nvPr/>
        </p:nvSpPr>
        <p:spPr>
          <a:xfrm>
            <a:off x="2743200" y="609600"/>
            <a:ext cx="381000" cy="381000"/>
          </a:xfrm>
          <a:prstGeom prst="ellipse">
            <a:avLst/>
          </a:prstGeom>
          <a:solidFill>
            <a:srgbClr val="993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p:cNvSpPr/>
          <p:nvPr/>
        </p:nvSpPr>
        <p:spPr>
          <a:xfrm>
            <a:off x="2743200" y="1066800"/>
            <a:ext cx="381000" cy="381000"/>
          </a:xfrm>
          <a:prstGeom prst="ellipse">
            <a:avLst/>
          </a:prstGeom>
          <a:solidFill>
            <a:srgbClr val="993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p:cNvSpPr/>
          <p:nvPr/>
        </p:nvSpPr>
        <p:spPr>
          <a:xfrm>
            <a:off x="8534400" y="1447800"/>
            <a:ext cx="381000" cy="3810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Isosceles Triangle 50"/>
          <p:cNvSpPr/>
          <p:nvPr/>
        </p:nvSpPr>
        <p:spPr>
          <a:xfrm>
            <a:off x="1371600" y="2438400"/>
            <a:ext cx="679704" cy="609600"/>
          </a:xfrm>
          <a:prstGeom prst="triangle">
            <a:avLst>
              <a:gd name="adj" fmla="val 51834"/>
            </a:avLst>
          </a:prstGeom>
          <a:solidFill>
            <a:srgbClr val="FF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Isosceles Triangle 51"/>
          <p:cNvSpPr/>
          <p:nvPr/>
        </p:nvSpPr>
        <p:spPr>
          <a:xfrm>
            <a:off x="2209800" y="2438400"/>
            <a:ext cx="679704" cy="609600"/>
          </a:xfrm>
          <a:prstGeom prst="triangle">
            <a:avLst>
              <a:gd name="adj" fmla="val 51834"/>
            </a:avLst>
          </a:prstGeom>
          <a:solidFill>
            <a:srgbClr val="FF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Isosceles Triangle 52"/>
          <p:cNvSpPr/>
          <p:nvPr/>
        </p:nvSpPr>
        <p:spPr>
          <a:xfrm>
            <a:off x="2057400" y="5334000"/>
            <a:ext cx="679704" cy="609600"/>
          </a:xfrm>
          <a:prstGeom prst="triangle">
            <a:avLst>
              <a:gd name="adj" fmla="val 51834"/>
            </a:avLst>
          </a:prstGeom>
          <a:solidFill>
            <a:srgbClr val="FF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Isosceles Triangle 53"/>
          <p:cNvSpPr/>
          <p:nvPr/>
        </p:nvSpPr>
        <p:spPr>
          <a:xfrm>
            <a:off x="2057400" y="3962400"/>
            <a:ext cx="679704" cy="609600"/>
          </a:xfrm>
          <a:prstGeom prst="triangle">
            <a:avLst>
              <a:gd name="adj" fmla="val 51834"/>
            </a:avLst>
          </a:prstGeom>
          <a:solidFill>
            <a:srgbClr val="FF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Isosceles Triangle 55"/>
          <p:cNvSpPr/>
          <p:nvPr/>
        </p:nvSpPr>
        <p:spPr>
          <a:xfrm>
            <a:off x="2057400" y="4648200"/>
            <a:ext cx="679704" cy="609600"/>
          </a:xfrm>
          <a:prstGeom prst="triangle">
            <a:avLst>
              <a:gd name="adj" fmla="val 51834"/>
            </a:avLst>
          </a:prstGeom>
          <a:solidFill>
            <a:srgbClr val="FF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Isosceles Triangle 56"/>
          <p:cNvSpPr/>
          <p:nvPr/>
        </p:nvSpPr>
        <p:spPr>
          <a:xfrm>
            <a:off x="1295400" y="5410200"/>
            <a:ext cx="679704" cy="609600"/>
          </a:xfrm>
          <a:prstGeom prst="triangle">
            <a:avLst>
              <a:gd name="adj" fmla="val 51834"/>
            </a:avLst>
          </a:prstGeom>
          <a:solidFill>
            <a:srgbClr val="FF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Isosceles Triangle 57"/>
          <p:cNvSpPr/>
          <p:nvPr/>
        </p:nvSpPr>
        <p:spPr>
          <a:xfrm>
            <a:off x="304800" y="5334000"/>
            <a:ext cx="679704" cy="609600"/>
          </a:xfrm>
          <a:prstGeom prst="triangle">
            <a:avLst>
              <a:gd name="adj" fmla="val 51834"/>
            </a:avLst>
          </a:prstGeom>
          <a:solidFill>
            <a:srgbClr val="FF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Isosceles Triangle 58"/>
          <p:cNvSpPr/>
          <p:nvPr/>
        </p:nvSpPr>
        <p:spPr>
          <a:xfrm>
            <a:off x="1295400" y="4724400"/>
            <a:ext cx="679704" cy="609600"/>
          </a:xfrm>
          <a:prstGeom prst="triangle">
            <a:avLst>
              <a:gd name="adj" fmla="val 51834"/>
            </a:avLst>
          </a:prstGeom>
          <a:solidFill>
            <a:srgbClr val="FF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Isosceles Triangle 59"/>
          <p:cNvSpPr/>
          <p:nvPr/>
        </p:nvSpPr>
        <p:spPr>
          <a:xfrm>
            <a:off x="381000" y="4724400"/>
            <a:ext cx="679704" cy="609600"/>
          </a:xfrm>
          <a:prstGeom prst="triangle">
            <a:avLst>
              <a:gd name="adj" fmla="val 51834"/>
            </a:avLst>
          </a:prstGeom>
          <a:solidFill>
            <a:srgbClr val="FF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5-Point Star 60"/>
          <p:cNvSpPr/>
          <p:nvPr/>
        </p:nvSpPr>
        <p:spPr>
          <a:xfrm>
            <a:off x="7696200" y="3962400"/>
            <a:ext cx="533400" cy="53340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5-Point Star 61"/>
          <p:cNvSpPr/>
          <p:nvPr/>
        </p:nvSpPr>
        <p:spPr>
          <a:xfrm>
            <a:off x="6705600" y="4495800"/>
            <a:ext cx="533400" cy="53340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5-Point Star 62"/>
          <p:cNvSpPr/>
          <p:nvPr/>
        </p:nvSpPr>
        <p:spPr>
          <a:xfrm>
            <a:off x="6858000" y="4648200"/>
            <a:ext cx="533400" cy="53340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5-Point Star 63"/>
          <p:cNvSpPr/>
          <p:nvPr/>
        </p:nvSpPr>
        <p:spPr>
          <a:xfrm>
            <a:off x="7010400" y="4800600"/>
            <a:ext cx="533400" cy="53340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5-Point Star 64"/>
          <p:cNvSpPr/>
          <p:nvPr/>
        </p:nvSpPr>
        <p:spPr>
          <a:xfrm>
            <a:off x="7162800" y="4953000"/>
            <a:ext cx="533400" cy="53340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5-Point Star 65"/>
          <p:cNvSpPr/>
          <p:nvPr/>
        </p:nvSpPr>
        <p:spPr>
          <a:xfrm>
            <a:off x="7315200" y="5105400"/>
            <a:ext cx="533400" cy="53340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5-Point Star 66"/>
          <p:cNvSpPr/>
          <p:nvPr/>
        </p:nvSpPr>
        <p:spPr>
          <a:xfrm>
            <a:off x="7467600" y="5257800"/>
            <a:ext cx="533400" cy="53340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5-Point Star 67"/>
          <p:cNvSpPr/>
          <p:nvPr/>
        </p:nvSpPr>
        <p:spPr>
          <a:xfrm>
            <a:off x="7620000" y="5410200"/>
            <a:ext cx="533400" cy="53340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5-Point Star 68"/>
          <p:cNvSpPr/>
          <p:nvPr/>
        </p:nvSpPr>
        <p:spPr>
          <a:xfrm>
            <a:off x="7772400" y="5562600"/>
            <a:ext cx="533400" cy="53340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5-Point Star 69"/>
          <p:cNvSpPr/>
          <p:nvPr/>
        </p:nvSpPr>
        <p:spPr>
          <a:xfrm>
            <a:off x="7924800" y="5715000"/>
            <a:ext cx="533400" cy="53340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5-Point Star 70"/>
          <p:cNvSpPr/>
          <p:nvPr/>
        </p:nvSpPr>
        <p:spPr>
          <a:xfrm>
            <a:off x="8077200" y="5867400"/>
            <a:ext cx="533400" cy="53340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5-Point Star 71"/>
          <p:cNvSpPr/>
          <p:nvPr/>
        </p:nvSpPr>
        <p:spPr>
          <a:xfrm>
            <a:off x="8229600" y="6019800"/>
            <a:ext cx="533400" cy="53340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5-Point Star 72"/>
          <p:cNvSpPr/>
          <p:nvPr/>
        </p:nvSpPr>
        <p:spPr>
          <a:xfrm>
            <a:off x="8382000" y="6172200"/>
            <a:ext cx="533400" cy="53340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5-Point Star 73"/>
          <p:cNvSpPr/>
          <p:nvPr/>
        </p:nvSpPr>
        <p:spPr>
          <a:xfrm>
            <a:off x="8153400" y="4572000"/>
            <a:ext cx="533400" cy="53340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5-Point Star 74"/>
          <p:cNvSpPr/>
          <p:nvPr/>
        </p:nvSpPr>
        <p:spPr>
          <a:xfrm>
            <a:off x="8534400" y="6324600"/>
            <a:ext cx="533400" cy="53340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5-Point Star 75"/>
          <p:cNvSpPr/>
          <p:nvPr/>
        </p:nvSpPr>
        <p:spPr>
          <a:xfrm>
            <a:off x="7162800" y="3505200"/>
            <a:ext cx="533400" cy="53340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5-Point Star 76"/>
          <p:cNvSpPr/>
          <p:nvPr/>
        </p:nvSpPr>
        <p:spPr>
          <a:xfrm>
            <a:off x="5638800" y="4724400"/>
            <a:ext cx="533400" cy="53340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5-Point Star 77"/>
          <p:cNvSpPr/>
          <p:nvPr/>
        </p:nvSpPr>
        <p:spPr>
          <a:xfrm>
            <a:off x="5791200" y="4876800"/>
            <a:ext cx="533400" cy="53340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5-Point Star 78"/>
          <p:cNvSpPr/>
          <p:nvPr/>
        </p:nvSpPr>
        <p:spPr>
          <a:xfrm>
            <a:off x="5943600" y="5029200"/>
            <a:ext cx="533400" cy="53340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5-Point Star 79"/>
          <p:cNvSpPr/>
          <p:nvPr/>
        </p:nvSpPr>
        <p:spPr>
          <a:xfrm>
            <a:off x="6096000" y="5181600"/>
            <a:ext cx="533400" cy="53340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5-Point Star 80"/>
          <p:cNvSpPr/>
          <p:nvPr/>
        </p:nvSpPr>
        <p:spPr>
          <a:xfrm>
            <a:off x="6248400" y="5334000"/>
            <a:ext cx="533400" cy="53340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5-Point Star 81"/>
          <p:cNvSpPr/>
          <p:nvPr/>
        </p:nvSpPr>
        <p:spPr>
          <a:xfrm>
            <a:off x="6400800" y="5486400"/>
            <a:ext cx="533400" cy="53340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5-Point Star 82"/>
          <p:cNvSpPr/>
          <p:nvPr/>
        </p:nvSpPr>
        <p:spPr>
          <a:xfrm>
            <a:off x="6553200" y="5638800"/>
            <a:ext cx="533400" cy="53340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5-Point Star 83"/>
          <p:cNvSpPr/>
          <p:nvPr/>
        </p:nvSpPr>
        <p:spPr>
          <a:xfrm>
            <a:off x="6705600" y="5791200"/>
            <a:ext cx="533400" cy="53340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5-Point Star 84"/>
          <p:cNvSpPr/>
          <p:nvPr/>
        </p:nvSpPr>
        <p:spPr>
          <a:xfrm>
            <a:off x="6858000" y="5943600"/>
            <a:ext cx="533400" cy="53340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5-Point Star 85"/>
          <p:cNvSpPr/>
          <p:nvPr/>
        </p:nvSpPr>
        <p:spPr>
          <a:xfrm>
            <a:off x="7010400" y="6096000"/>
            <a:ext cx="533400" cy="53340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5-Point Star 86"/>
          <p:cNvSpPr/>
          <p:nvPr/>
        </p:nvSpPr>
        <p:spPr>
          <a:xfrm>
            <a:off x="7162800" y="6248400"/>
            <a:ext cx="533400" cy="53340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5-Point Star 87"/>
          <p:cNvSpPr/>
          <p:nvPr/>
        </p:nvSpPr>
        <p:spPr>
          <a:xfrm>
            <a:off x="7315200" y="6400800"/>
            <a:ext cx="533400" cy="53340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TextBox 88"/>
          <p:cNvSpPr txBox="1"/>
          <p:nvPr/>
        </p:nvSpPr>
        <p:spPr>
          <a:xfrm>
            <a:off x="8458200" y="3429001"/>
            <a:ext cx="457200" cy="369332"/>
          </a:xfrm>
          <a:prstGeom prst="rect">
            <a:avLst/>
          </a:prstGeom>
          <a:noFill/>
        </p:spPr>
        <p:txBody>
          <a:bodyPr wrap="square" rtlCol="0">
            <a:spAutoFit/>
          </a:bodyPr>
          <a:lstStyle/>
          <a:p>
            <a:r>
              <a:rPr lang="en-US" dirty="0" smtClean="0"/>
              <a:t>23</a:t>
            </a:r>
            <a:endParaRPr lang="en-US" dirty="0"/>
          </a:p>
        </p:txBody>
      </p:sp>
      <p:sp>
        <p:nvSpPr>
          <p:cNvPr id="90" name="TextBox 89"/>
          <p:cNvSpPr txBox="1"/>
          <p:nvPr/>
        </p:nvSpPr>
        <p:spPr>
          <a:xfrm>
            <a:off x="1295400" y="6248400"/>
            <a:ext cx="685800" cy="369332"/>
          </a:xfrm>
          <a:prstGeom prst="rect">
            <a:avLst/>
          </a:prstGeom>
          <a:noFill/>
        </p:spPr>
        <p:txBody>
          <a:bodyPr wrap="square" rtlCol="0">
            <a:spAutoFit/>
          </a:bodyPr>
          <a:lstStyle/>
          <a:p>
            <a:r>
              <a:rPr lang="en-US" dirty="0" smtClean="0"/>
              <a:t>15</a:t>
            </a:r>
            <a:endParaRPr lang="en-US" dirty="0"/>
          </a:p>
        </p:txBody>
      </p:sp>
      <p:sp>
        <p:nvSpPr>
          <p:cNvPr id="91" name="TextBox 90"/>
          <p:cNvSpPr txBox="1"/>
          <p:nvPr/>
        </p:nvSpPr>
        <p:spPr>
          <a:xfrm>
            <a:off x="2057400" y="1676400"/>
            <a:ext cx="609600" cy="369332"/>
          </a:xfrm>
          <a:prstGeom prst="rect">
            <a:avLst/>
          </a:prstGeom>
          <a:noFill/>
        </p:spPr>
        <p:txBody>
          <a:bodyPr wrap="square" rtlCol="0">
            <a:spAutoFit/>
          </a:bodyPr>
          <a:lstStyle/>
          <a:p>
            <a:r>
              <a:rPr lang="en-US" dirty="0" smtClean="0"/>
              <a:t>12</a:t>
            </a:r>
            <a:endParaRPr lang="en-US" dirty="0"/>
          </a:p>
        </p:txBody>
      </p:sp>
      <p:sp>
        <p:nvSpPr>
          <p:cNvPr id="105" name="Sun 104"/>
          <p:cNvSpPr/>
          <p:nvPr/>
        </p:nvSpPr>
        <p:spPr>
          <a:xfrm>
            <a:off x="3810000" y="381000"/>
            <a:ext cx="914400" cy="685800"/>
          </a:xfrm>
          <a:prstGeom prst="sun">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Sun 110"/>
          <p:cNvSpPr/>
          <p:nvPr/>
        </p:nvSpPr>
        <p:spPr>
          <a:xfrm>
            <a:off x="3962400" y="533400"/>
            <a:ext cx="914400" cy="685800"/>
          </a:xfrm>
          <a:prstGeom prst="sun">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Sun 111"/>
          <p:cNvSpPr/>
          <p:nvPr/>
        </p:nvSpPr>
        <p:spPr>
          <a:xfrm>
            <a:off x="4114800" y="685800"/>
            <a:ext cx="914400" cy="685800"/>
          </a:xfrm>
          <a:prstGeom prst="sun">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Sun 112"/>
          <p:cNvSpPr/>
          <p:nvPr/>
        </p:nvSpPr>
        <p:spPr>
          <a:xfrm>
            <a:off x="4267200" y="838200"/>
            <a:ext cx="914400" cy="685800"/>
          </a:xfrm>
          <a:prstGeom prst="sun">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Sun 113"/>
          <p:cNvSpPr/>
          <p:nvPr/>
        </p:nvSpPr>
        <p:spPr>
          <a:xfrm>
            <a:off x="4419600" y="990600"/>
            <a:ext cx="914400" cy="685800"/>
          </a:xfrm>
          <a:prstGeom prst="sun">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Sun 114"/>
          <p:cNvSpPr/>
          <p:nvPr/>
        </p:nvSpPr>
        <p:spPr>
          <a:xfrm>
            <a:off x="4572000" y="1143000"/>
            <a:ext cx="914400" cy="685800"/>
          </a:xfrm>
          <a:prstGeom prst="sun">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Sun 115"/>
          <p:cNvSpPr/>
          <p:nvPr/>
        </p:nvSpPr>
        <p:spPr>
          <a:xfrm>
            <a:off x="4724400" y="1295400"/>
            <a:ext cx="914400" cy="685800"/>
          </a:xfrm>
          <a:prstGeom prst="sun">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Sun 116"/>
          <p:cNvSpPr/>
          <p:nvPr/>
        </p:nvSpPr>
        <p:spPr>
          <a:xfrm>
            <a:off x="4876800" y="1447800"/>
            <a:ext cx="914400" cy="685800"/>
          </a:xfrm>
          <a:prstGeom prst="sun">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Sun 117"/>
          <p:cNvSpPr/>
          <p:nvPr/>
        </p:nvSpPr>
        <p:spPr>
          <a:xfrm>
            <a:off x="5029200" y="1600200"/>
            <a:ext cx="914400" cy="685800"/>
          </a:xfrm>
          <a:prstGeom prst="sun">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Sun 118"/>
          <p:cNvSpPr/>
          <p:nvPr/>
        </p:nvSpPr>
        <p:spPr>
          <a:xfrm>
            <a:off x="5181600" y="1752600"/>
            <a:ext cx="914400" cy="685800"/>
          </a:xfrm>
          <a:prstGeom prst="sun">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Sun 119"/>
          <p:cNvSpPr/>
          <p:nvPr/>
        </p:nvSpPr>
        <p:spPr>
          <a:xfrm>
            <a:off x="5334000" y="1905000"/>
            <a:ext cx="914400" cy="685800"/>
          </a:xfrm>
          <a:prstGeom prst="sun">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Sun 120"/>
          <p:cNvSpPr/>
          <p:nvPr/>
        </p:nvSpPr>
        <p:spPr>
          <a:xfrm>
            <a:off x="5486400" y="2057400"/>
            <a:ext cx="914400" cy="685800"/>
          </a:xfrm>
          <a:prstGeom prst="sun">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2" name="Sun 121"/>
          <p:cNvSpPr/>
          <p:nvPr/>
        </p:nvSpPr>
        <p:spPr>
          <a:xfrm>
            <a:off x="5638800" y="2209800"/>
            <a:ext cx="914400" cy="685800"/>
          </a:xfrm>
          <a:prstGeom prst="sun">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Sun 122"/>
          <p:cNvSpPr/>
          <p:nvPr/>
        </p:nvSpPr>
        <p:spPr>
          <a:xfrm>
            <a:off x="5791200" y="2362200"/>
            <a:ext cx="914400" cy="685800"/>
          </a:xfrm>
          <a:prstGeom prst="sun">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Sun 123"/>
          <p:cNvSpPr/>
          <p:nvPr/>
        </p:nvSpPr>
        <p:spPr>
          <a:xfrm>
            <a:off x="3276600" y="990600"/>
            <a:ext cx="914400" cy="685800"/>
          </a:xfrm>
          <a:prstGeom prst="sun">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Sun 124"/>
          <p:cNvSpPr/>
          <p:nvPr/>
        </p:nvSpPr>
        <p:spPr>
          <a:xfrm>
            <a:off x="5943600" y="2514600"/>
            <a:ext cx="914400" cy="685800"/>
          </a:xfrm>
          <a:prstGeom prst="sun">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Sun 125"/>
          <p:cNvSpPr/>
          <p:nvPr/>
        </p:nvSpPr>
        <p:spPr>
          <a:xfrm>
            <a:off x="2819400" y="3048000"/>
            <a:ext cx="914400" cy="685800"/>
          </a:xfrm>
          <a:prstGeom prst="sun">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Sun 126"/>
          <p:cNvSpPr/>
          <p:nvPr/>
        </p:nvSpPr>
        <p:spPr>
          <a:xfrm>
            <a:off x="3429000" y="1143000"/>
            <a:ext cx="914400" cy="685800"/>
          </a:xfrm>
          <a:prstGeom prst="sun">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8" name="Sun 127"/>
          <p:cNvSpPr/>
          <p:nvPr/>
        </p:nvSpPr>
        <p:spPr>
          <a:xfrm>
            <a:off x="3581400" y="1295400"/>
            <a:ext cx="914400" cy="685800"/>
          </a:xfrm>
          <a:prstGeom prst="sun">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Sun 128"/>
          <p:cNvSpPr/>
          <p:nvPr/>
        </p:nvSpPr>
        <p:spPr>
          <a:xfrm>
            <a:off x="3733800" y="1447800"/>
            <a:ext cx="914400" cy="685800"/>
          </a:xfrm>
          <a:prstGeom prst="sun">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 name="Sun 129"/>
          <p:cNvSpPr/>
          <p:nvPr/>
        </p:nvSpPr>
        <p:spPr>
          <a:xfrm>
            <a:off x="3886200" y="1600200"/>
            <a:ext cx="914400" cy="685800"/>
          </a:xfrm>
          <a:prstGeom prst="sun">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Sun 130"/>
          <p:cNvSpPr/>
          <p:nvPr/>
        </p:nvSpPr>
        <p:spPr>
          <a:xfrm>
            <a:off x="4038600" y="1752600"/>
            <a:ext cx="914400" cy="685800"/>
          </a:xfrm>
          <a:prstGeom prst="sun">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2" name="Sun 131"/>
          <p:cNvSpPr/>
          <p:nvPr/>
        </p:nvSpPr>
        <p:spPr>
          <a:xfrm>
            <a:off x="4191000" y="1905000"/>
            <a:ext cx="914400" cy="685800"/>
          </a:xfrm>
          <a:prstGeom prst="sun">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Sun 132"/>
          <p:cNvSpPr/>
          <p:nvPr/>
        </p:nvSpPr>
        <p:spPr>
          <a:xfrm>
            <a:off x="4343400" y="2057400"/>
            <a:ext cx="914400" cy="685800"/>
          </a:xfrm>
          <a:prstGeom prst="sun">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Sun 133"/>
          <p:cNvSpPr/>
          <p:nvPr/>
        </p:nvSpPr>
        <p:spPr>
          <a:xfrm>
            <a:off x="4495800" y="2209800"/>
            <a:ext cx="914400" cy="685800"/>
          </a:xfrm>
          <a:prstGeom prst="sun">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5" name="Sun 134"/>
          <p:cNvSpPr/>
          <p:nvPr/>
        </p:nvSpPr>
        <p:spPr>
          <a:xfrm>
            <a:off x="4648200" y="2362200"/>
            <a:ext cx="914400" cy="685800"/>
          </a:xfrm>
          <a:prstGeom prst="sun">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6" name="Sun 135"/>
          <p:cNvSpPr/>
          <p:nvPr/>
        </p:nvSpPr>
        <p:spPr>
          <a:xfrm>
            <a:off x="4800600" y="2514600"/>
            <a:ext cx="914400" cy="685800"/>
          </a:xfrm>
          <a:prstGeom prst="sun">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7" name="Sun 136"/>
          <p:cNvSpPr/>
          <p:nvPr/>
        </p:nvSpPr>
        <p:spPr>
          <a:xfrm>
            <a:off x="4953000" y="2667000"/>
            <a:ext cx="914400" cy="685800"/>
          </a:xfrm>
          <a:prstGeom prst="sun">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Sun 137"/>
          <p:cNvSpPr/>
          <p:nvPr/>
        </p:nvSpPr>
        <p:spPr>
          <a:xfrm>
            <a:off x="5105400" y="2819400"/>
            <a:ext cx="914400" cy="685800"/>
          </a:xfrm>
          <a:prstGeom prst="sun">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9" name="Sun 138"/>
          <p:cNvSpPr/>
          <p:nvPr/>
        </p:nvSpPr>
        <p:spPr>
          <a:xfrm>
            <a:off x="5257800" y="2971800"/>
            <a:ext cx="914400" cy="685800"/>
          </a:xfrm>
          <a:prstGeom prst="sun">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0" name="Sun 139"/>
          <p:cNvSpPr/>
          <p:nvPr/>
        </p:nvSpPr>
        <p:spPr>
          <a:xfrm>
            <a:off x="5410200" y="3124200"/>
            <a:ext cx="914400" cy="685800"/>
          </a:xfrm>
          <a:prstGeom prst="sun">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1" name="Sun 140"/>
          <p:cNvSpPr/>
          <p:nvPr/>
        </p:nvSpPr>
        <p:spPr>
          <a:xfrm>
            <a:off x="2895600" y="1828800"/>
            <a:ext cx="914400" cy="685800"/>
          </a:xfrm>
          <a:prstGeom prst="sun">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2" name="Sun 141"/>
          <p:cNvSpPr/>
          <p:nvPr/>
        </p:nvSpPr>
        <p:spPr>
          <a:xfrm>
            <a:off x="3048000" y="1981200"/>
            <a:ext cx="914400" cy="685800"/>
          </a:xfrm>
          <a:prstGeom prst="sun">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3" name="Sun 142"/>
          <p:cNvSpPr/>
          <p:nvPr/>
        </p:nvSpPr>
        <p:spPr>
          <a:xfrm>
            <a:off x="3200400" y="2133600"/>
            <a:ext cx="914400" cy="685800"/>
          </a:xfrm>
          <a:prstGeom prst="sun">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 name="Sun 143"/>
          <p:cNvSpPr/>
          <p:nvPr/>
        </p:nvSpPr>
        <p:spPr>
          <a:xfrm>
            <a:off x="3352800" y="2286000"/>
            <a:ext cx="914400" cy="685800"/>
          </a:xfrm>
          <a:prstGeom prst="sun">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Sun 144"/>
          <p:cNvSpPr/>
          <p:nvPr/>
        </p:nvSpPr>
        <p:spPr>
          <a:xfrm>
            <a:off x="3505200" y="2438400"/>
            <a:ext cx="914400" cy="685800"/>
          </a:xfrm>
          <a:prstGeom prst="sun">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6" name="Sun 145"/>
          <p:cNvSpPr/>
          <p:nvPr/>
        </p:nvSpPr>
        <p:spPr>
          <a:xfrm>
            <a:off x="3657600" y="2590800"/>
            <a:ext cx="914400" cy="685800"/>
          </a:xfrm>
          <a:prstGeom prst="sun">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7" name="Sun 146"/>
          <p:cNvSpPr/>
          <p:nvPr/>
        </p:nvSpPr>
        <p:spPr>
          <a:xfrm>
            <a:off x="3810000" y="2743200"/>
            <a:ext cx="914400" cy="685800"/>
          </a:xfrm>
          <a:prstGeom prst="sun">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8" name="Sun 147"/>
          <p:cNvSpPr/>
          <p:nvPr/>
        </p:nvSpPr>
        <p:spPr>
          <a:xfrm>
            <a:off x="3962400" y="2895600"/>
            <a:ext cx="914400" cy="685800"/>
          </a:xfrm>
          <a:prstGeom prst="sun">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9" name="Sun 148"/>
          <p:cNvSpPr/>
          <p:nvPr/>
        </p:nvSpPr>
        <p:spPr>
          <a:xfrm>
            <a:off x="4114800" y="3048000"/>
            <a:ext cx="914400" cy="685800"/>
          </a:xfrm>
          <a:prstGeom prst="sun">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0" name="Sun 149"/>
          <p:cNvSpPr/>
          <p:nvPr/>
        </p:nvSpPr>
        <p:spPr>
          <a:xfrm>
            <a:off x="4267200" y="3200400"/>
            <a:ext cx="914400" cy="685800"/>
          </a:xfrm>
          <a:prstGeom prst="sun">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1" name="Sun 150"/>
          <p:cNvSpPr/>
          <p:nvPr/>
        </p:nvSpPr>
        <p:spPr>
          <a:xfrm>
            <a:off x="4419600" y="3352800"/>
            <a:ext cx="914400" cy="685800"/>
          </a:xfrm>
          <a:prstGeom prst="sun">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Sun 151"/>
          <p:cNvSpPr/>
          <p:nvPr/>
        </p:nvSpPr>
        <p:spPr>
          <a:xfrm>
            <a:off x="4572000" y="3505200"/>
            <a:ext cx="914400" cy="685800"/>
          </a:xfrm>
          <a:prstGeom prst="sun">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3" name="Sun 152"/>
          <p:cNvSpPr/>
          <p:nvPr/>
        </p:nvSpPr>
        <p:spPr>
          <a:xfrm>
            <a:off x="4724400" y="3657600"/>
            <a:ext cx="914400" cy="685800"/>
          </a:xfrm>
          <a:prstGeom prst="sun">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4" name="Sun 153"/>
          <p:cNvSpPr/>
          <p:nvPr/>
        </p:nvSpPr>
        <p:spPr>
          <a:xfrm>
            <a:off x="4876800" y="3810000"/>
            <a:ext cx="914400" cy="685800"/>
          </a:xfrm>
          <a:prstGeom prst="sun">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6" name="Sun 155"/>
          <p:cNvSpPr/>
          <p:nvPr/>
        </p:nvSpPr>
        <p:spPr>
          <a:xfrm>
            <a:off x="2971800" y="3200400"/>
            <a:ext cx="914400" cy="685800"/>
          </a:xfrm>
          <a:prstGeom prst="sun">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7" name="Sun 156"/>
          <p:cNvSpPr/>
          <p:nvPr/>
        </p:nvSpPr>
        <p:spPr>
          <a:xfrm>
            <a:off x="3124200" y="3352800"/>
            <a:ext cx="914400" cy="685800"/>
          </a:xfrm>
          <a:prstGeom prst="sun">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8" name="Sun 157"/>
          <p:cNvSpPr/>
          <p:nvPr/>
        </p:nvSpPr>
        <p:spPr>
          <a:xfrm>
            <a:off x="3276600" y="3505200"/>
            <a:ext cx="914400" cy="685800"/>
          </a:xfrm>
          <a:prstGeom prst="sun">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0" name="TextBox 159"/>
          <p:cNvSpPr txBox="1"/>
          <p:nvPr/>
        </p:nvSpPr>
        <p:spPr>
          <a:xfrm>
            <a:off x="4114800" y="4343400"/>
            <a:ext cx="838200" cy="369332"/>
          </a:xfrm>
          <a:prstGeom prst="rect">
            <a:avLst/>
          </a:prstGeom>
          <a:noFill/>
        </p:spPr>
        <p:txBody>
          <a:bodyPr wrap="square" rtlCol="0">
            <a:spAutoFit/>
          </a:bodyPr>
          <a:lstStyle/>
          <a:p>
            <a:r>
              <a:rPr lang="en-US" dirty="0" smtClean="0"/>
              <a:t>33</a:t>
            </a:r>
            <a:endParaRPr lang="en-US" dirty="0"/>
          </a:p>
        </p:txBody>
      </p:sp>
      <p:sp>
        <p:nvSpPr>
          <p:cNvPr id="161" name="TextBox 160"/>
          <p:cNvSpPr txBox="1"/>
          <p:nvPr/>
        </p:nvSpPr>
        <p:spPr>
          <a:xfrm>
            <a:off x="2819400" y="5029201"/>
            <a:ext cx="2743200" cy="1200329"/>
          </a:xfrm>
          <a:prstGeom prst="rect">
            <a:avLst/>
          </a:prstGeom>
          <a:noFill/>
        </p:spPr>
        <p:txBody>
          <a:bodyPr wrap="square" rtlCol="0">
            <a:spAutoFit/>
          </a:bodyPr>
          <a:lstStyle/>
          <a:p>
            <a:r>
              <a:rPr lang="en-US" b="1" u="sng" dirty="0" smtClean="0"/>
              <a:t>Coalition</a:t>
            </a:r>
            <a:r>
              <a:rPr lang="en-US" dirty="0" smtClean="0"/>
              <a:t> = majority </a:t>
            </a:r>
          </a:p>
          <a:p>
            <a:r>
              <a:rPr lang="en-US" b="1" u="sng" dirty="0" smtClean="0"/>
              <a:t>Plurality</a:t>
            </a:r>
            <a:r>
              <a:rPr lang="en-US" dirty="0" smtClean="0"/>
              <a:t> = winner but not a majority </a:t>
            </a:r>
          </a:p>
          <a:p>
            <a:r>
              <a:rPr lang="en-US" b="1" u="sng" dirty="0" smtClean="0"/>
              <a:t>Majority </a:t>
            </a:r>
            <a:r>
              <a:rPr lang="en-US" dirty="0" smtClean="0"/>
              <a:t>= more than half</a:t>
            </a:r>
            <a:endParaRPr lang="en-US" dirty="0"/>
          </a:p>
        </p:txBody>
      </p:sp>
      <p:sp>
        <p:nvSpPr>
          <p:cNvPr id="155" name="TextBox 154"/>
          <p:cNvSpPr txBox="1"/>
          <p:nvPr/>
        </p:nvSpPr>
        <p:spPr>
          <a:xfrm>
            <a:off x="685800" y="0"/>
            <a:ext cx="1981200" cy="369332"/>
          </a:xfrm>
          <a:prstGeom prst="rect">
            <a:avLst/>
          </a:prstGeom>
          <a:noFill/>
        </p:spPr>
        <p:txBody>
          <a:bodyPr wrap="square" rtlCol="0">
            <a:spAutoFit/>
          </a:bodyPr>
          <a:lstStyle/>
          <a:p>
            <a:r>
              <a:rPr lang="en-US" dirty="0" smtClean="0"/>
              <a:t>Multi Party example</a:t>
            </a:r>
            <a:endParaRPr lang="en-US" dirty="0"/>
          </a:p>
        </p:txBody>
      </p:sp>
      <p:sp>
        <p:nvSpPr>
          <p:cNvPr id="159" name="TextBox 158"/>
          <p:cNvSpPr txBox="1"/>
          <p:nvPr/>
        </p:nvSpPr>
        <p:spPr>
          <a:xfrm>
            <a:off x="2743200" y="6400800"/>
            <a:ext cx="3733800" cy="707886"/>
          </a:xfrm>
          <a:prstGeom prst="rect">
            <a:avLst/>
          </a:prstGeom>
          <a:noFill/>
        </p:spPr>
        <p:txBody>
          <a:bodyPr wrap="square" rtlCol="0">
            <a:spAutoFit/>
          </a:bodyPr>
          <a:lstStyle/>
          <a:p>
            <a:r>
              <a:rPr lang="en-US" sz="2000" b="1" dirty="0" smtClean="0"/>
              <a:t>Students Draw Examples </a:t>
            </a:r>
            <a:r>
              <a:rPr lang="en-US" sz="2000" b="1" u="sng" dirty="0" smtClean="0"/>
              <a:t>NOW!</a:t>
            </a:r>
            <a:r>
              <a:rPr lang="en-US" sz="2000" b="1" dirty="0" smtClean="0"/>
              <a:t> ;-)</a:t>
            </a:r>
            <a:endParaRPr lang="en-US" sz="2000" b="1"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21" name="Rectangle 5"/>
          <p:cNvSpPr>
            <a:spLocks noChangeArrowheads="1"/>
          </p:cNvSpPr>
          <p:nvPr/>
        </p:nvSpPr>
        <p:spPr bwMode="auto">
          <a:xfrm>
            <a:off x="0" y="112880"/>
            <a:ext cx="4495800" cy="1200329"/>
          </a:xfrm>
          <a:prstGeom prst="rect">
            <a:avLst/>
          </a:prstGeom>
          <a:solidFill>
            <a:srgbClr val="CCFFCC"/>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rgbClr val="666666"/>
                </a:solidFill>
                <a:effectLst/>
                <a:latin typeface="Verdana" pitchFamily="34" charset="0"/>
                <a:ea typeface="Times New Roman" pitchFamily="18" charset="0"/>
                <a:cs typeface="Times New Roman" pitchFamily="18" charset="0"/>
              </a:rPr>
              <a:t>The World From Berlin</a:t>
            </a:r>
            <a:endParaRPr kumimoji="0" lang="en-US"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effectLst/>
                <a:latin typeface="Verdana" pitchFamily="34" charset="0"/>
                <a:ea typeface="Times New Roman" pitchFamily="18" charset="0"/>
                <a:cs typeface="Times New Roman" pitchFamily="18" charset="0"/>
              </a:rPr>
              <a:t>Hamburg Collapse Shows CDU-Green </a:t>
            </a:r>
            <a:r>
              <a:rPr kumimoji="0" lang="en-US" b="1" i="0" u="sng" strike="noStrike" cap="none" normalizeH="0" baseline="0" dirty="0" smtClean="0">
                <a:ln>
                  <a:noFill/>
                </a:ln>
                <a:solidFill>
                  <a:srgbClr val="9933FF"/>
                </a:solidFill>
                <a:effectLst/>
                <a:latin typeface="Verdana" pitchFamily="34" charset="0"/>
                <a:ea typeface="Times New Roman" pitchFamily="18" charset="0"/>
                <a:cs typeface="Times New Roman" pitchFamily="18" charset="0"/>
              </a:rPr>
              <a:t>Alliances</a:t>
            </a:r>
            <a:r>
              <a:rPr kumimoji="0" lang="en-US" b="1" i="0" u="none" strike="noStrike" cap="none" normalizeH="0" baseline="0" dirty="0" smtClean="0">
                <a:ln>
                  <a:noFill/>
                </a:ln>
                <a:effectLst/>
                <a:latin typeface="Verdana" pitchFamily="34" charset="0"/>
                <a:ea typeface="Times New Roman" pitchFamily="18" charset="0"/>
                <a:cs typeface="Times New Roman" pitchFamily="18" charset="0"/>
              </a:rPr>
              <a:t> are a 'Pipe Dream'</a:t>
            </a:r>
            <a:endParaRPr kumimoji="0" lang="en-US" b="0" i="0" u="none" strike="noStrike" cap="none" normalizeH="0" baseline="0" dirty="0" smtClean="0">
              <a:ln>
                <a:noFill/>
              </a:ln>
              <a:effectLst/>
              <a:latin typeface="Arial" pitchFamily="34" charset="0"/>
            </a:endParaRPr>
          </a:p>
        </p:txBody>
      </p:sp>
      <p:sp>
        <p:nvSpPr>
          <p:cNvPr id="34822" name="Rectangle 6"/>
          <p:cNvSpPr>
            <a:spLocks noChangeArrowheads="1"/>
          </p:cNvSpPr>
          <p:nvPr/>
        </p:nvSpPr>
        <p:spPr bwMode="auto">
          <a:xfrm>
            <a:off x="304800" y="1401163"/>
            <a:ext cx="3733800" cy="550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The collapse of the Hamburg city government on Sunday spells the failure of a test run for possible </a:t>
            </a:r>
            <a:r>
              <a:rPr kumimoji="0" lang="en-US" sz="1600" b="1" i="0" u="sng" strike="noStrike" cap="none" normalizeH="0" baseline="0" dirty="0" smtClean="0">
                <a:ln>
                  <a:noFill/>
                </a:ln>
                <a:solidFill>
                  <a:srgbClr val="9933FF"/>
                </a:solidFill>
                <a:effectLst/>
                <a:latin typeface="Verdana" pitchFamily="34" charset="0"/>
                <a:ea typeface="Times New Roman" pitchFamily="18" charset="0"/>
                <a:cs typeface="Times New Roman" pitchFamily="18" charset="0"/>
              </a:rPr>
              <a:t>coalitions </a:t>
            </a:r>
            <a:r>
              <a:rPr kumimoji="0" lang="en-US" sz="16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between Chancellor Angela Merkel's conservatives and the Greens, say German media commentators. Merkel's nuclear policy has returned the battle lines of German politics to the old left-right confrontation.</a:t>
            </a:r>
            <a:endParaRPr kumimoji="0" lang="en-US" sz="1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When the Greens entered into an unprecedented </a:t>
            </a:r>
            <a:r>
              <a:rPr kumimoji="0" lang="en-US" sz="1600" b="1" i="0" u="sng" strike="noStrike" cap="none" normalizeH="0" baseline="0" dirty="0" smtClean="0">
                <a:ln>
                  <a:noFill/>
                </a:ln>
                <a:solidFill>
                  <a:srgbClr val="9933FF"/>
                </a:solidFill>
                <a:effectLst/>
                <a:latin typeface="Verdana" pitchFamily="34" charset="0"/>
                <a:ea typeface="Times New Roman" pitchFamily="18" charset="0"/>
                <a:cs typeface="Times New Roman" pitchFamily="18" charset="0"/>
              </a:rPr>
              <a:t>coalition</a:t>
            </a:r>
            <a:r>
              <a:rPr kumimoji="0" lang="en-US" sz="1600" b="0"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with Chancellor Angela Merkel's conservative Christian Democratic Union party (CDU) in the city-state of Hamburg in early 2008, the alliance was hailed as a possible model for a future national government one day.</a:t>
            </a:r>
            <a:endParaRPr kumimoji="0" lang="en-US" sz="1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pitchFamily="34" charset="0"/>
            </a:endParaRPr>
          </a:p>
        </p:txBody>
      </p:sp>
      <p:sp>
        <p:nvSpPr>
          <p:cNvPr id="34823" name="Rectangle 7"/>
          <p:cNvSpPr>
            <a:spLocks noChangeArrowheads="1"/>
          </p:cNvSpPr>
          <p:nvPr/>
        </p:nvSpPr>
        <p:spPr bwMode="auto">
          <a:xfrm>
            <a:off x="4800600" y="103435"/>
            <a:ext cx="4343400" cy="1200329"/>
          </a:xfrm>
          <a:prstGeom prst="rect">
            <a:avLst/>
          </a:prstGeom>
          <a:solidFill>
            <a:srgbClr val="CC99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rgbClr val="666666"/>
                </a:solidFill>
                <a:effectLst/>
                <a:latin typeface="Verdana" pitchFamily="34" charset="0"/>
                <a:ea typeface="Times New Roman" pitchFamily="18" charset="0"/>
                <a:cs typeface="Times New Roman" pitchFamily="18" charset="0"/>
              </a:rPr>
              <a:t>Merkel's </a:t>
            </a:r>
            <a:r>
              <a:rPr kumimoji="0" lang="en-US" b="1" i="0" u="sng" strike="noStrike" cap="none" normalizeH="0" baseline="0" dirty="0" smtClean="0">
                <a:ln>
                  <a:noFill/>
                </a:ln>
                <a:solidFill>
                  <a:srgbClr val="666666"/>
                </a:solidFill>
                <a:effectLst/>
                <a:latin typeface="Verdana" pitchFamily="34" charset="0"/>
                <a:ea typeface="Times New Roman" pitchFamily="18" charset="0"/>
                <a:cs typeface="Times New Roman" pitchFamily="18" charset="0"/>
              </a:rPr>
              <a:t>Coalition </a:t>
            </a:r>
            <a:r>
              <a:rPr kumimoji="0" lang="en-US" b="1" i="0" u="none" strike="noStrike" cap="none" normalizeH="0" baseline="0" dirty="0" smtClean="0">
                <a:ln>
                  <a:noFill/>
                </a:ln>
                <a:solidFill>
                  <a:srgbClr val="666666"/>
                </a:solidFill>
                <a:effectLst/>
                <a:latin typeface="Verdana" pitchFamily="34" charset="0"/>
                <a:ea typeface="Times New Roman" pitchFamily="18" charset="0"/>
                <a:cs typeface="Times New Roman" pitchFamily="18" charset="0"/>
              </a:rPr>
              <a:t>Partner in Trouble</a:t>
            </a:r>
            <a:endParaRPr kumimoji="0" lang="en-US"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rgbClr val="990000"/>
                </a:solidFill>
                <a:effectLst/>
                <a:latin typeface="Verdana" pitchFamily="34" charset="0"/>
                <a:ea typeface="Times New Roman" pitchFamily="18" charset="0"/>
                <a:cs typeface="Times New Roman" pitchFamily="18" charset="0"/>
              </a:rPr>
              <a:t>Infighting Flares in Foreign Minister </a:t>
            </a:r>
            <a:r>
              <a:rPr kumimoji="0" lang="en-US" b="1" i="0" u="none" strike="noStrike" cap="none" normalizeH="0" baseline="0" dirty="0" err="1" smtClean="0">
                <a:ln>
                  <a:noFill/>
                </a:ln>
                <a:solidFill>
                  <a:srgbClr val="990000"/>
                </a:solidFill>
                <a:effectLst/>
                <a:latin typeface="Verdana" pitchFamily="34" charset="0"/>
                <a:ea typeface="Times New Roman" pitchFamily="18" charset="0"/>
                <a:cs typeface="Times New Roman" pitchFamily="18" charset="0"/>
              </a:rPr>
              <a:t>Westerwelle's</a:t>
            </a:r>
            <a:r>
              <a:rPr kumimoji="0" lang="en-US" b="1" i="0" u="none" strike="noStrike" cap="none" normalizeH="0" baseline="0" dirty="0" smtClean="0">
                <a:ln>
                  <a:noFill/>
                </a:ln>
                <a:solidFill>
                  <a:srgbClr val="990000"/>
                </a:solidFill>
                <a:effectLst/>
                <a:latin typeface="Verdana" pitchFamily="34" charset="0"/>
                <a:ea typeface="Times New Roman" pitchFamily="18" charset="0"/>
                <a:cs typeface="Times New Roman" pitchFamily="18" charset="0"/>
              </a:rPr>
              <a:t> FDP</a:t>
            </a:r>
            <a:endParaRPr kumimoji="0" lang="en-US" b="0" i="0" u="none" strike="noStrike" cap="none" normalizeH="0" baseline="0" dirty="0" smtClean="0">
              <a:ln>
                <a:noFill/>
              </a:ln>
              <a:solidFill>
                <a:schemeClr val="tx1"/>
              </a:solidFill>
              <a:effectLst/>
              <a:latin typeface="Arial" pitchFamily="34" charset="0"/>
            </a:endParaRPr>
          </a:p>
        </p:txBody>
      </p:sp>
      <p:sp>
        <p:nvSpPr>
          <p:cNvPr id="34824" name="Rectangle 8"/>
          <p:cNvSpPr>
            <a:spLocks noChangeArrowheads="1"/>
          </p:cNvSpPr>
          <p:nvPr/>
        </p:nvSpPr>
        <p:spPr bwMode="auto">
          <a:xfrm>
            <a:off x="4724400" y="1598480"/>
            <a:ext cx="3962400" cy="427809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The troubles of the Free Democrats, junior partners in Chancellor Angela Merkel's governing </a:t>
            </a:r>
            <a:r>
              <a:rPr kumimoji="0" lang="en-US" sz="1600" b="1" i="0" u="sng" strike="noStrike" cap="none" normalizeH="0" baseline="0" dirty="0" smtClean="0">
                <a:ln>
                  <a:noFill/>
                </a:ln>
                <a:solidFill>
                  <a:srgbClr val="9933FF"/>
                </a:solidFill>
                <a:effectLst/>
                <a:latin typeface="Verdana" pitchFamily="34" charset="0"/>
                <a:ea typeface="Times New Roman" pitchFamily="18" charset="0"/>
                <a:cs typeface="Times New Roman" pitchFamily="18" charset="0"/>
              </a:rPr>
              <a:t>coalition</a:t>
            </a:r>
            <a:r>
              <a:rPr kumimoji="0" lang="en-US" sz="16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have been compounded by</a:t>
            </a:r>
            <a:r>
              <a:rPr kumimoji="0" lang="en-US" sz="1600" b="1" i="0" u="none" strike="noStrike" cap="none" normalizeH="0" baseline="0" dirty="0" smtClean="0">
                <a:ln>
                  <a:noFill/>
                </a:ln>
                <a:solidFill>
                  <a:srgbClr val="000000"/>
                </a:solidFill>
                <a:effectLst/>
                <a:latin typeface="Calibri"/>
                <a:ea typeface="Times New Roman" pitchFamily="18" charset="0"/>
                <a:cs typeface="Times New Roman" pitchFamily="18" charset="0"/>
              </a:rPr>
              <a:t> </a:t>
            </a:r>
            <a:r>
              <a:rPr kumimoji="0" lang="en-US" sz="16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incendiary comments from a leading</a:t>
            </a:r>
            <a:r>
              <a:rPr kumimoji="0" lang="en-US" sz="1600" b="1" i="0" u="none" strike="noStrike" cap="none" normalizeH="0" baseline="0" dirty="0" smtClean="0">
                <a:ln>
                  <a:noFill/>
                </a:ln>
                <a:solidFill>
                  <a:srgbClr val="000000"/>
                </a:solidFill>
                <a:effectLst/>
                <a:latin typeface="Calibri"/>
                <a:ea typeface="Times New Roman" pitchFamily="18" charset="0"/>
                <a:cs typeface="Times New Roman" pitchFamily="18" charset="0"/>
              </a:rPr>
              <a:t> </a:t>
            </a:r>
            <a:r>
              <a:rPr kumimoji="0" lang="en-US" sz="16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party member. Wolfgang </a:t>
            </a:r>
            <a:r>
              <a:rPr kumimoji="0" lang="en-US" sz="1600" b="1" i="0" u="none" strike="noStrike" cap="none" normalizeH="0" baseline="0" dirty="0" err="1" smtClean="0">
                <a:ln>
                  <a:noFill/>
                </a:ln>
                <a:solidFill>
                  <a:srgbClr val="000000"/>
                </a:solidFill>
                <a:effectLst/>
                <a:latin typeface="Verdana" pitchFamily="34" charset="0"/>
                <a:ea typeface="Times New Roman" pitchFamily="18" charset="0"/>
                <a:cs typeface="Times New Roman" pitchFamily="18" charset="0"/>
              </a:rPr>
              <a:t>Kubicki</a:t>
            </a:r>
            <a:r>
              <a:rPr kumimoji="0" lang="en-US" sz="1600" b="1"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told SPIEGEL that the party was at risk of "imploding" like East Germany's communist regime. </a:t>
            </a:r>
            <a:endParaRPr kumimoji="0" lang="en-US" sz="1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The pro-business Free Democratic Party (FDP), the junior partner in Chancellor Angela Merkel's </a:t>
            </a:r>
            <a:r>
              <a:rPr kumimoji="0" lang="en-US" sz="1600" b="0" i="0" u="sng"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center-right </a:t>
            </a:r>
            <a:r>
              <a:rPr kumimoji="0" lang="en-US" sz="1600" b="1" i="0" u="sng" strike="noStrike" cap="none" normalizeH="0" baseline="0" dirty="0" smtClean="0">
                <a:ln>
                  <a:noFill/>
                </a:ln>
                <a:solidFill>
                  <a:srgbClr val="9933FF"/>
                </a:solidFill>
                <a:effectLst/>
                <a:latin typeface="Verdana" pitchFamily="34" charset="0"/>
                <a:ea typeface="Times New Roman" pitchFamily="18" charset="0"/>
                <a:cs typeface="Times New Roman" pitchFamily="18" charset="0"/>
              </a:rPr>
              <a:t>coalition</a:t>
            </a:r>
            <a:r>
              <a:rPr kumimoji="0" lang="en-US" sz="1600" b="1" i="0" u="none" strike="noStrike" cap="none" normalizeH="0" baseline="0" dirty="0" smtClean="0">
                <a:ln>
                  <a:noFill/>
                </a:ln>
                <a:solidFill>
                  <a:srgbClr val="9933FF"/>
                </a:solidFill>
                <a:effectLst/>
                <a:latin typeface="Verdana" pitchFamily="34" charset="0"/>
                <a:ea typeface="Times New Roman" pitchFamily="18" charset="0"/>
                <a:cs typeface="Times New Roman" pitchFamily="18" charset="0"/>
              </a:rPr>
              <a:t>,</a:t>
            </a:r>
            <a:r>
              <a:rPr kumimoji="0" lang="en-US" sz="1600" b="0"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 is embroiled in a leadership row triggered by its dramatic slump in opinion polls this year. </a:t>
            </a:r>
            <a:endParaRPr kumimoji="0" lang="en-US" sz="1600" b="0" i="0" u="none" strike="noStrike" cap="none" normalizeH="0" baseline="0" dirty="0" smtClean="0">
              <a:ln>
                <a:noFill/>
              </a:ln>
              <a:solidFill>
                <a:schemeClr val="tx1"/>
              </a:solidFill>
              <a:effectLst/>
              <a:latin typeface="Arial" pitchFamily="34" charset="0"/>
            </a:endParaRPr>
          </a:p>
        </p:txBody>
      </p:sp>
      <p:sp>
        <p:nvSpPr>
          <p:cNvPr id="6" name="TextBox 5"/>
          <p:cNvSpPr txBox="1"/>
          <p:nvPr/>
        </p:nvSpPr>
        <p:spPr>
          <a:xfrm>
            <a:off x="3581400" y="6019800"/>
            <a:ext cx="5334000" cy="369332"/>
          </a:xfrm>
          <a:prstGeom prst="rect">
            <a:avLst/>
          </a:prstGeom>
          <a:noFill/>
          <a:ln>
            <a:solidFill>
              <a:srgbClr val="9933FF"/>
            </a:solidFill>
          </a:ln>
        </p:spPr>
        <p:txBody>
          <a:bodyPr wrap="square" rtlCol="0">
            <a:spAutoFit/>
          </a:bodyPr>
          <a:lstStyle/>
          <a:p>
            <a:r>
              <a:rPr lang="en-US" b="1" dirty="0" smtClean="0">
                <a:latin typeface="Hurry Up" pitchFamily="2" charset="0"/>
              </a:rPr>
              <a:t>These are just news examples of coalitions.</a:t>
            </a:r>
            <a:endParaRPr lang="en-US" b="1" dirty="0">
              <a:latin typeface="Hurry Up" pitchFamily="2"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122461"/>
            <a:ext cx="9144000" cy="36009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514350" marR="0" lvl="0" indent="-514350" algn="l" defTabSz="914400" rtl="0" eaLnBrk="0" fontAlgn="base" latinLnBrk="0" hangingPunct="0">
              <a:lnSpc>
                <a:spcPct val="100000"/>
              </a:lnSpc>
              <a:spcBef>
                <a:spcPct val="0"/>
              </a:spcBef>
              <a:spcAft>
                <a:spcPct val="0"/>
              </a:spcAft>
              <a:buClrTx/>
              <a:buSzTx/>
              <a:buFontTx/>
              <a:buAutoNum type="romanUcPeriod"/>
              <a:tabLst/>
            </a:pPr>
            <a:r>
              <a:rPr kumimoji="0" lang="en-US" sz="2000" b="0" i="0" u="none" strike="noStrike" cap="none" normalizeH="0" baseline="0" dirty="0" smtClean="0">
                <a:ln>
                  <a:noFill/>
                </a:ln>
                <a:solidFill>
                  <a:schemeClr val="tx1"/>
                </a:solidFill>
                <a:effectLst/>
                <a:latin typeface="Arial" pitchFamily="34" charset="0"/>
                <a:ea typeface="Times New Roman" pitchFamily="18" charset="0"/>
              </a:rPr>
              <a:t>Party System</a:t>
            </a:r>
          </a:p>
          <a:p>
            <a:pPr marL="514350" marR="0" lvl="0" indent="-514350" algn="l" defTabSz="914400" rtl="0" eaLnBrk="0" fontAlgn="base" latinLnBrk="0" hangingPunct="0">
              <a:lnSpc>
                <a:spcPct val="100000"/>
              </a:lnSpc>
              <a:spcBef>
                <a:spcPct val="0"/>
              </a:spcBef>
              <a:spcAft>
                <a:spcPct val="0"/>
              </a:spcAft>
              <a:buClrTx/>
              <a:buSzTx/>
              <a:tabLst/>
            </a:pPr>
            <a:endParaRPr kumimoji="0" lang="en-US" sz="20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sng" strike="noStrike" cap="none" normalizeH="0" baseline="0" dirty="0" smtClean="0">
                <a:ln>
                  <a:noFill/>
                </a:ln>
                <a:solidFill>
                  <a:schemeClr val="tx1"/>
                </a:solidFill>
                <a:effectLst/>
                <a:latin typeface="Arial" pitchFamily="34" charset="0"/>
                <a:ea typeface="Times New Roman" pitchFamily="18" charset="0"/>
              </a:rPr>
              <a:t>Political Party </a:t>
            </a:r>
            <a:r>
              <a:rPr kumimoji="0" lang="en-US" sz="2000" b="0" i="0" u="none" strike="noStrike" cap="none" normalizeH="0" baseline="0" dirty="0" smtClean="0">
                <a:ln>
                  <a:noFill/>
                </a:ln>
                <a:solidFill>
                  <a:schemeClr val="tx1"/>
                </a:solidFill>
                <a:effectLst/>
                <a:latin typeface="Arial" pitchFamily="34" charset="0"/>
                <a:ea typeface="Times New Roman" pitchFamily="18" charset="0"/>
              </a:rPr>
              <a:t>– A group of political activists who have common interest and chose candidates who will represent these interests. Parties are organized to win elections, to operate the government, and to determine public policy.</a:t>
            </a:r>
          </a:p>
          <a:p>
            <a:pPr marL="0" marR="0" lvl="0" indent="0" algn="l" defTabSz="914400" rtl="0" eaLnBrk="0" fontAlgn="base" latinLnBrk="0" hangingPunct="0">
              <a:lnSpc>
                <a:spcPct val="100000"/>
              </a:lnSpc>
              <a:spcBef>
                <a:spcPct val="0"/>
              </a:spcBef>
              <a:spcAft>
                <a:spcPct val="0"/>
              </a:spcAft>
              <a:buClrTx/>
              <a:buSzTx/>
              <a:buFontTx/>
              <a:buNone/>
              <a:tabLst/>
            </a:pPr>
            <a:endParaRPr lang="en-US" sz="2000" dirty="0" smtClean="0">
              <a:latin typeface="Arial" pitchFamily="34" charset="0"/>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ea typeface="Times New Roman" pitchFamily="18" charset="0"/>
              </a:rPr>
              <a:t>What are severa</a:t>
            </a:r>
            <a:r>
              <a:rPr lang="en-US" sz="2000" dirty="0" smtClean="0">
                <a:latin typeface="Arial" pitchFamily="34" charset="0"/>
                <a:ea typeface="Times New Roman" pitchFamily="18" charset="0"/>
              </a:rPr>
              <a:t>l political parties other than Democrats and Republicans?</a:t>
            </a:r>
            <a:r>
              <a:rPr kumimoji="0" lang="en-US" sz="2000" b="0" i="0" u="none" strike="noStrike" cap="none" normalizeH="0" baseline="0" dirty="0" smtClean="0">
                <a:ln>
                  <a:noFill/>
                </a:ln>
                <a:solidFill>
                  <a:schemeClr val="tx1"/>
                </a:solidFill>
                <a:effectLst/>
                <a:latin typeface="Arial" pitchFamily="34" charset="0"/>
                <a:ea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lang="en-US" sz="2000" dirty="0">
              <a:latin typeface="Arial" pitchFamily="34" charset="0"/>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1600" dirty="0">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pitchFamily="34" charset="0"/>
            </a:endParaRPr>
          </a:p>
        </p:txBody>
      </p:sp>
      <p:pic>
        <p:nvPicPr>
          <p:cNvPr id="3" name="Picture 2" descr="Howard Phillips (USTP) 1992"/>
          <p:cNvPicPr/>
          <p:nvPr/>
        </p:nvPicPr>
        <p:blipFill>
          <a:blip r:embed="rId2" cstate="print"/>
          <a:srcRect/>
          <a:stretch>
            <a:fillRect/>
          </a:stretch>
        </p:blipFill>
        <p:spPr bwMode="auto">
          <a:xfrm>
            <a:off x="1295400" y="4267200"/>
            <a:ext cx="1600200" cy="1676400"/>
          </a:xfrm>
          <a:prstGeom prst="rect">
            <a:avLst/>
          </a:prstGeom>
          <a:noFill/>
          <a:ln w="9525">
            <a:noFill/>
            <a:miter lim="800000"/>
            <a:headEnd/>
            <a:tailEnd/>
          </a:ln>
        </p:spPr>
      </p:pic>
      <p:pic>
        <p:nvPicPr>
          <p:cNvPr id="1027" name="Picture 3" descr="http://upload.wikimedia.org/wikipedia/en/4/4a/Constitution_Party_Logo.gif"/>
          <p:cNvPicPr>
            <a:picLocks noChangeAspect="1" noChangeArrowheads="1"/>
          </p:cNvPicPr>
          <p:nvPr/>
        </p:nvPicPr>
        <p:blipFill>
          <a:blip r:embed="rId3" cstate="print"/>
          <a:srcRect/>
          <a:stretch>
            <a:fillRect/>
          </a:stretch>
        </p:blipFill>
        <p:spPr bwMode="auto">
          <a:xfrm>
            <a:off x="381001" y="3048001"/>
            <a:ext cx="3136900" cy="914527"/>
          </a:xfrm>
          <a:prstGeom prst="rect">
            <a:avLst/>
          </a:prstGeom>
          <a:noFill/>
        </p:spPr>
      </p:pic>
      <p:pic>
        <p:nvPicPr>
          <p:cNvPr id="1029" name="Picture 5" descr="http://newmexicoindependent.com/wp-content/uploads/2010/07/Green-Party-logo.gif"/>
          <p:cNvPicPr>
            <a:picLocks noChangeAspect="1" noChangeArrowheads="1"/>
          </p:cNvPicPr>
          <p:nvPr/>
        </p:nvPicPr>
        <p:blipFill>
          <a:blip r:embed="rId4" cstate="print"/>
          <a:srcRect/>
          <a:stretch>
            <a:fillRect/>
          </a:stretch>
        </p:blipFill>
        <p:spPr bwMode="auto">
          <a:xfrm>
            <a:off x="6858000" y="4495800"/>
            <a:ext cx="1908819" cy="1905000"/>
          </a:xfrm>
          <a:prstGeom prst="rect">
            <a:avLst/>
          </a:prstGeom>
          <a:noFill/>
        </p:spPr>
      </p:pic>
      <p:pic>
        <p:nvPicPr>
          <p:cNvPr id="1031" name="Picture 7" descr="http://www.uncoveredpolitics.com/wp-content/uploads/2010/08/Libertarian-Party-Logo.png"/>
          <p:cNvPicPr>
            <a:picLocks noChangeAspect="1" noChangeArrowheads="1"/>
          </p:cNvPicPr>
          <p:nvPr/>
        </p:nvPicPr>
        <p:blipFill>
          <a:blip r:embed="rId5" cstate="print"/>
          <a:srcRect/>
          <a:stretch>
            <a:fillRect/>
          </a:stretch>
        </p:blipFill>
        <p:spPr bwMode="auto">
          <a:xfrm>
            <a:off x="3657600" y="2362200"/>
            <a:ext cx="2033843" cy="2114550"/>
          </a:xfrm>
          <a:prstGeom prst="rect">
            <a:avLst/>
          </a:prstGeom>
          <a:noFill/>
        </p:spPr>
      </p:pic>
      <p:pic>
        <p:nvPicPr>
          <p:cNvPr id="1033" name="Picture 9" descr="http://www.jeanlambertmep.org.uk/newsdocument/GP_logo1234567.jpg"/>
          <p:cNvPicPr>
            <a:picLocks noChangeAspect="1" noChangeArrowheads="1"/>
          </p:cNvPicPr>
          <p:nvPr/>
        </p:nvPicPr>
        <p:blipFill>
          <a:blip r:embed="rId6" cstate="print"/>
          <a:srcRect/>
          <a:stretch>
            <a:fillRect/>
          </a:stretch>
        </p:blipFill>
        <p:spPr bwMode="auto">
          <a:xfrm>
            <a:off x="6705600" y="2590800"/>
            <a:ext cx="1752600" cy="1752600"/>
          </a:xfrm>
          <a:prstGeom prst="rect">
            <a:avLst/>
          </a:prstGeom>
          <a:noFill/>
        </p:spPr>
      </p:pic>
      <p:pic>
        <p:nvPicPr>
          <p:cNvPr id="1035" name="Picture 11" descr="http://www.chaospark.com/politics/lds_bw.gif"/>
          <p:cNvPicPr>
            <a:picLocks noChangeAspect="1" noChangeArrowheads="1"/>
          </p:cNvPicPr>
          <p:nvPr/>
        </p:nvPicPr>
        <p:blipFill>
          <a:blip r:embed="rId7" cstate="print"/>
          <a:srcRect/>
          <a:stretch>
            <a:fillRect/>
          </a:stretch>
        </p:blipFill>
        <p:spPr bwMode="auto">
          <a:xfrm>
            <a:off x="3962401" y="4419600"/>
            <a:ext cx="2102364" cy="2084122"/>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http://www.socsci.uci.edu/~rdalton/germany/ch2/government.jpg"/>
          <p:cNvPicPr>
            <a:picLocks noChangeAspect="1" noChangeArrowheads="1"/>
          </p:cNvPicPr>
          <p:nvPr/>
        </p:nvPicPr>
        <p:blipFill>
          <a:blip r:embed="rId2" cstate="print"/>
          <a:srcRect/>
          <a:stretch>
            <a:fillRect/>
          </a:stretch>
        </p:blipFill>
        <p:spPr bwMode="auto">
          <a:xfrm>
            <a:off x="0" y="990600"/>
            <a:ext cx="9144000" cy="5867400"/>
          </a:xfrm>
          <a:prstGeom prst="rect">
            <a:avLst/>
          </a:prstGeom>
          <a:noFill/>
        </p:spPr>
      </p:pic>
      <p:sp>
        <p:nvSpPr>
          <p:cNvPr id="3" name="TextBox 2"/>
          <p:cNvSpPr txBox="1"/>
          <p:nvPr/>
        </p:nvSpPr>
        <p:spPr>
          <a:xfrm>
            <a:off x="1371600" y="228600"/>
            <a:ext cx="4724400" cy="707886"/>
          </a:xfrm>
          <a:prstGeom prst="rect">
            <a:avLst/>
          </a:prstGeom>
          <a:noFill/>
        </p:spPr>
        <p:txBody>
          <a:bodyPr wrap="square" rtlCol="0">
            <a:spAutoFit/>
          </a:bodyPr>
          <a:lstStyle/>
          <a:p>
            <a:r>
              <a:rPr lang="en-US" sz="4000" dirty="0" smtClean="0">
                <a:latin typeface="Arial Black" pitchFamily="34" charset="0"/>
              </a:rPr>
              <a:t>Germany</a:t>
            </a:r>
            <a:endParaRPr lang="en-US" sz="4000" dirty="0">
              <a:latin typeface="Arial Black"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German Bundestag in Berlin"/>
          <p:cNvPicPr>
            <a:picLocks noChangeAspect="1" noChangeArrowheads="1"/>
          </p:cNvPicPr>
          <p:nvPr/>
        </p:nvPicPr>
        <p:blipFill>
          <a:blip r:embed="rId2" cstate="print"/>
          <a:srcRect/>
          <a:stretch>
            <a:fillRect/>
          </a:stretch>
        </p:blipFill>
        <p:spPr bwMode="auto">
          <a:xfrm>
            <a:off x="533400" y="406906"/>
            <a:ext cx="7997221" cy="6451095"/>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ChangeArrowheads="1"/>
          </p:cNvSpPr>
          <p:nvPr/>
        </p:nvSpPr>
        <p:spPr bwMode="auto">
          <a:xfrm>
            <a:off x="0" y="-528637"/>
            <a:ext cx="9144000" cy="7386638"/>
          </a:xfrm>
          <a:prstGeom prst="rect">
            <a:avLst/>
          </a:prstGeom>
          <a:solidFill>
            <a:srgbClr val="81DE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ea typeface="Times New Roman" pitchFamily="18" charset="0"/>
              <a:hlinkClick r:id="rId2" tooltip="Christian Democratic Party"/>
            </a:endParaRPr>
          </a:p>
          <a:p>
            <a:pPr marL="0" marR="0" lvl="0" indent="0" algn="l" defTabSz="914400" rtl="0" eaLnBrk="1" fontAlgn="base" latinLnBrk="0" hangingPunct="1">
              <a:lnSpc>
                <a:spcPct val="100000"/>
              </a:lnSpc>
              <a:spcBef>
                <a:spcPct val="0"/>
              </a:spcBef>
              <a:spcAft>
                <a:spcPct val="0"/>
              </a:spcAft>
              <a:buClrTx/>
              <a:buSzTx/>
              <a:buFontTx/>
              <a:buNone/>
              <a:tabLst/>
            </a:pPr>
            <a:r>
              <a:rPr lang="en-US" sz="4000" b="1" dirty="0" smtClean="0">
                <a:solidFill>
                  <a:srgbClr val="9933FF"/>
                </a:solidFill>
                <a:latin typeface="Arial" pitchFamily="34" charset="0"/>
                <a:ea typeface="Times New Roman" pitchFamily="18" charset="0"/>
                <a:hlinkClick r:id="rId2" tooltip="Christian Democratic Party"/>
              </a:rPr>
              <a:t>List of Italy’s </a:t>
            </a:r>
            <a:r>
              <a:rPr lang="en-US" sz="4000" b="1" dirty="0" err="1" smtClean="0">
                <a:solidFill>
                  <a:srgbClr val="9933FF"/>
                </a:solidFill>
                <a:latin typeface="Arial" pitchFamily="34" charset="0"/>
                <a:ea typeface="Times New Roman" pitchFamily="18" charset="0"/>
                <a:hlinkClick r:id="rId2" tooltip="Christian Democratic Party"/>
              </a:rPr>
              <a:t>Multiparties</a:t>
            </a:r>
            <a:endParaRPr lang="en-US" sz="4000" b="1" dirty="0" smtClean="0">
              <a:solidFill>
                <a:srgbClr val="9933FF"/>
              </a:solidFill>
              <a:latin typeface="Arial" pitchFamily="34" charset="0"/>
              <a:ea typeface="Times New Roman" pitchFamily="18" charset="0"/>
              <a:hlinkClick r:id="rId2" tooltip="Christian Democratic Party"/>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9933FF"/>
                </a:solidFill>
                <a:effectLst/>
                <a:latin typeface="Arial" pitchFamily="34" charset="0"/>
                <a:ea typeface="Times New Roman" pitchFamily="18" charset="0"/>
                <a:hlinkClick r:id="rId2" tooltip="Christian Democratic Party"/>
              </a:rPr>
              <a:t>Christian </a:t>
            </a:r>
            <a:r>
              <a:rPr kumimoji="0" lang="en-US" sz="1400" b="0" i="0" u="none" strike="noStrike" cap="none" normalizeH="0" baseline="0" dirty="0" smtClean="0">
                <a:ln>
                  <a:noFill/>
                </a:ln>
                <a:solidFill>
                  <a:srgbClr val="9933FF"/>
                </a:solidFill>
                <a:effectLst/>
                <a:latin typeface="Arial" pitchFamily="34" charset="0"/>
                <a:ea typeface="Times New Roman" pitchFamily="18" charset="0"/>
                <a:hlinkClick r:id="rId2" tooltip="Christian Democratic Party"/>
              </a:rPr>
              <a:t>Democratic Party</a:t>
            </a:r>
            <a:r>
              <a:rPr kumimoji="0" lang="en-US" sz="1400" b="0" i="0" u="none" strike="noStrike" cap="none" normalizeH="0" baseline="0" dirty="0" smtClean="0">
                <a:ln>
                  <a:noFill/>
                </a:ln>
                <a:solidFill>
                  <a:srgbClr val="9933FF"/>
                </a:solidFill>
                <a:effectLst/>
                <a:latin typeface="Arial" pitchFamily="34" charset="0"/>
                <a:ea typeface="Times New Roman" pitchFamily="18" charset="0"/>
              </a:rPr>
              <a:t> (</a:t>
            </a:r>
            <a:r>
              <a:rPr kumimoji="0" lang="en-US" sz="1400" b="0" i="0" u="none" strike="noStrike" cap="none" normalizeH="0" baseline="0" dirty="0" err="1" smtClean="0">
                <a:ln>
                  <a:noFill/>
                </a:ln>
                <a:solidFill>
                  <a:srgbClr val="9933FF"/>
                </a:solidFill>
                <a:effectLst/>
                <a:latin typeface="Arial" pitchFamily="34" charset="0"/>
                <a:ea typeface="Times New Roman" pitchFamily="18" charset="0"/>
              </a:rPr>
              <a:t>Partito</a:t>
            </a:r>
            <a:r>
              <a:rPr kumimoji="0" lang="en-US" sz="1400" b="0" i="0" u="none" strike="noStrike" cap="none" normalizeH="0" baseline="0" dirty="0" smtClean="0">
                <a:ln>
                  <a:noFill/>
                </a:ln>
                <a:solidFill>
                  <a:srgbClr val="9933FF"/>
                </a:solidFill>
                <a:effectLst/>
                <a:latin typeface="Arial" pitchFamily="34" charset="0"/>
                <a:ea typeface="Times New Roman" pitchFamily="18" charset="0"/>
              </a:rPr>
              <a:t> </a:t>
            </a:r>
            <a:r>
              <a:rPr kumimoji="0" lang="en-US" sz="1400" b="0" i="0" u="none" strike="noStrike" cap="none" normalizeH="0" baseline="0" dirty="0" err="1" smtClean="0">
                <a:ln>
                  <a:noFill/>
                </a:ln>
                <a:solidFill>
                  <a:srgbClr val="9933FF"/>
                </a:solidFill>
                <a:effectLst/>
                <a:latin typeface="Arial" pitchFamily="34" charset="0"/>
                <a:ea typeface="Times New Roman" pitchFamily="18" charset="0"/>
              </a:rPr>
              <a:t>della</a:t>
            </a:r>
            <a:r>
              <a:rPr kumimoji="0" lang="en-US" sz="1400" b="0" i="0" u="none" strike="noStrike" cap="none" normalizeH="0" baseline="0" dirty="0" smtClean="0">
                <a:ln>
                  <a:noFill/>
                </a:ln>
                <a:solidFill>
                  <a:srgbClr val="9933FF"/>
                </a:solidFill>
                <a:effectLst/>
                <a:latin typeface="Arial" pitchFamily="34" charset="0"/>
                <a:ea typeface="Times New Roman" pitchFamily="18" charset="0"/>
              </a:rPr>
              <a:t> </a:t>
            </a:r>
            <a:r>
              <a:rPr lang="en-US" sz="1400" dirty="0" err="1" smtClean="0">
                <a:solidFill>
                  <a:srgbClr val="9933FF"/>
                </a:solidFill>
                <a:latin typeface="Arial" pitchFamily="34" charset="0"/>
                <a:ea typeface="Times New Roman" pitchFamily="18" charset="0"/>
              </a:rPr>
              <a:t>Democrazia</a:t>
            </a:r>
            <a:r>
              <a:rPr kumimoji="0" lang="en-US" sz="1400" b="0" i="0" u="none" strike="noStrike" cap="none" normalizeH="0" baseline="0" dirty="0" smtClean="0">
                <a:ln>
                  <a:noFill/>
                </a:ln>
                <a:solidFill>
                  <a:srgbClr val="9933FF"/>
                </a:solidFill>
                <a:effectLst/>
                <a:latin typeface="Arial" pitchFamily="34" charset="0"/>
                <a:ea typeface="Times New Roman" pitchFamily="18" charset="0"/>
              </a:rPr>
              <a:t> Cristiana; DC)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9933FF"/>
                </a:solidFill>
                <a:effectLst/>
                <a:latin typeface="Arial" pitchFamily="34" charset="0"/>
                <a:ea typeface="Times New Roman" pitchFamily="18" charset="0"/>
                <a:hlinkClick r:id="rId3" tooltip="Italian Communist Party"/>
              </a:rPr>
              <a:t>Italian Communist Party</a:t>
            </a:r>
            <a:r>
              <a:rPr kumimoji="0" lang="en-US" sz="1400" b="0" i="0" u="none" strike="noStrike" cap="none" normalizeH="0" baseline="0" dirty="0" smtClean="0">
                <a:ln>
                  <a:noFill/>
                </a:ln>
                <a:solidFill>
                  <a:srgbClr val="9933FF"/>
                </a:solidFill>
                <a:effectLst/>
                <a:latin typeface="Arial" pitchFamily="34" charset="0"/>
                <a:ea typeface="Times New Roman" pitchFamily="18" charset="0"/>
              </a:rPr>
              <a:t> (</a:t>
            </a:r>
            <a:r>
              <a:rPr kumimoji="0" lang="en-US" sz="1400" b="0" i="0" u="none" strike="noStrike" cap="none" normalizeH="0" baseline="0" dirty="0" err="1" smtClean="0">
                <a:ln>
                  <a:noFill/>
                </a:ln>
                <a:solidFill>
                  <a:srgbClr val="9933FF"/>
                </a:solidFill>
                <a:effectLst/>
                <a:latin typeface="Arial" pitchFamily="34" charset="0"/>
                <a:ea typeface="Times New Roman" pitchFamily="18" charset="0"/>
              </a:rPr>
              <a:t>Partito</a:t>
            </a:r>
            <a:r>
              <a:rPr kumimoji="0" lang="en-US" sz="1400" b="0" i="0" u="none" strike="noStrike" cap="none" normalizeH="0" baseline="0" dirty="0" smtClean="0">
                <a:ln>
                  <a:noFill/>
                </a:ln>
                <a:solidFill>
                  <a:srgbClr val="9933FF"/>
                </a:solidFill>
                <a:effectLst/>
                <a:latin typeface="Arial" pitchFamily="34" charset="0"/>
                <a:ea typeface="Times New Roman" pitchFamily="18" charset="0"/>
              </a:rPr>
              <a:t> </a:t>
            </a:r>
            <a:r>
              <a:rPr kumimoji="0" lang="en-US" sz="1400" b="0" i="0" u="none" strike="noStrike" cap="none" normalizeH="0" baseline="0" dirty="0" err="1" smtClean="0">
                <a:ln>
                  <a:noFill/>
                </a:ln>
                <a:solidFill>
                  <a:srgbClr val="9933FF"/>
                </a:solidFill>
                <a:effectLst/>
                <a:latin typeface="Arial" pitchFamily="34" charset="0"/>
                <a:ea typeface="Times New Roman" pitchFamily="18" charset="0"/>
              </a:rPr>
              <a:t>Comunista</a:t>
            </a:r>
            <a:r>
              <a:rPr kumimoji="0" lang="en-US" sz="1400" b="0" i="0" u="none" strike="noStrike" cap="none" normalizeH="0" baseline="0" dirty="0" smtClean="0">
                <a:ln>
                  <a:noFill/>
                </a:ln>
                <a:solidFill>
                  <a:srgbClr val="9933FF"/>
                </a:solidFill>
                <a:effectLst/>
                <a:latin typeface="Arial" pitchFamily="34" charset="0"/>
                <a:ea typeface="Times New Roman" pitchFamily="18" charset="0"/>
              </a:rPr>
              <a:t> </a:t>
            </a:r>
            <a:r>
              <a:rPr kumimoji="0" lang="en-US" sz="1400" b="0" i="0" u="none" strike="noStrike" cap="none" normalizeH="0" baseline="0" dirty="0" err="1" smtClean="0">
                <a:ln>
                  <a:noFill/>
                </a:ln>
                <a:solidFill>
                  <a:srgbClr val="9933FF"/>
                </a:solidFill>
                <a:effectLst/>
                <a:latin typeface="Arial" pitchFamily="34" charset="0"/>
                <a:ea typeface="Times New Roman" pitchFamily="18" charset="0"/>
              </a:rPr>
              <a:t>Italiano</a:t>
            </a:r>
            <a:r>
              <a:rPr kumimoji="0" lang="en-US" sz="1400" b="0" i="0" u="none" strike="noStrike" cap="none" normalizeH="0" baseline="0" dirty="0" smtClean="0">
                <a:ln>
                  <a:noFill/>
                </a:ln>
                <a:solidFill>
                  <a:srgbClr val="9933FF"/>
                </a:solidFill>
                <a:effectLst/>
                <a:latin typeface="Arial" pitchFamily="34" charset="0"/>
                <a:ea typeface="Times New Roman" pitchFamily="18" charset="0"/>
              </a:rPr>
              <a:t>; PCI),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9933FF"/>
                </a:solidFill>
                <a:effectLst/>
                <a:latin typeface="Arial" pitchFamily="34" charset="0"/>
                <a:ea typeface="Times New Roman" pitchFamily="18" charset="0"/>
                <a:hlinkClick r:id="rId4" tooltip="Italian Social Movement"/>
              </a:rPr>
              <a:t>Italian Social Movement</a:t>
            </a:r>
            <a:r>
              <a:rPr kumimoji="0" lang="en-US" sz="1400" b="0" i="0" u="none" strike="noStrike" cap="none" normalizeH="0" baseline="0" dirty="0" smtClean="0">
                <a:ln>
                  <a:noFill/>
                </a:ln>
                <a:solidFill>
                  <a:srgbClr val="9933FF"/>
                </a:solidFill>
                <a:effectLst/>
                <a:latin typeface="Arial" pitchFamily="34" charset="0"/>
                <a:ea typeface="Times New Roman" pitchFamily="18" charset="0"/>
              </a:rPr>
              <a:t> (</a:t>
            </a:r>
            <a:r>
              <a:rPr kumimoji="0" lang="en-US" sz="1400" b="0" i="0" u="none" strike="noStrike" cap="none" normalizeH="0" baseline="0" dirty="0" err="1" smtClean="0">
                <a:ln>
                  <a:noFill/>
                </a:ln>
                <a:solidFill>
                  <a:srgbClr val="9933FF"/>
                </a:solidFill>
                <a:effectLst/>
                <a:latin typeface="Arial" pitchFamily="34" charset="0"/>
                <a:ea typeface="Times New Roman" pitchFamily="18" charset="0"/>
              </a:rPr>
              <a:t>Movimento</a:t>
            </a:r>
            <a:r>
              <a:rPr kumimoji="0" lang="en-US" sz="1400" b="0" i="0" u="none" strike="noStrike" cap="none" normalizeH="0" baseline="0" dirty="0" smtClean="0">
                <a:ln>
                  <a:noFill/>
                </a:ln>
                <a:solidFill>
                  <a:srgbClr val="9933FF"/>
                </a:solidFill>
                <a:effectLst/>
                <a:latin typeface="Arial" pitchFamily="34" charset="0"/>
                <a:ea typeface="Times New Roman" pitchFamily="18" charset="0"/>
              </a:rPr>
              <a:t> </a:t>
            </a:r>
            <a:r>
              <a:rPr kumimoji="0" lang="en-US" sz="1400" b="0" i="0" u="none" strike="noStrike" cap="none" normalizeH="0" baseline="0" dirty="0" err="1" smtClean="0">
                <a:ln>
                  <a:noFill/>
                </a:ln>
                <a:solidFill>
                  <a:srgbClr val="9933FF"/>
                </a:solidFill>
                <a:effectLst/>
                <a:latin typeface="Arial" pitchFamily="34" charset="0"/>
                <a:ea typeface="Times New Roman" pitchFamily="18" charset="0"/>
              </a:rPr>
              <a:t>Sociale</a:t>
            </a:r>
            <a:r>
              <a:rPr kumimoji="0" lang="en-US" sz="1400" b="0" i="0" u="none" strike="noStrike" cap="none" normalizeH="0" baseline="0" dirty="0" smtClean="0">
                <a:ln>
                  <a:noFill/>
                </a:ln>
                <a:solidFill>
                  <a:srgbClr val="9933FF"/>
                </a:solidFill>
                <a:effectLst/>
                <a:latin typeface="Arial" pitchFamily="34" charset="0"/>
                <a:ea typeface="Times New Roman" pitchFamily="18" charset="0"/>
              </a:rPr>
              <a:t> </a:t>
            </a:r>
            <a:r>
              <a:rPr kumimoji="0" lang="en-US" sz="1400" b="0" i="0" u="none" strike="noStrike" cap="none" normalizeH="0" baseline="0" dirty="0" err="1" smtClean="0">
                <a:ln>
                  <a:noFill/>
                </a:ln>
                <a:solidFill>
                  <a:srgbClr val="9933FF"/>
                </a:solidFill>
                <a:effectLst/>
                <a:latin typeface="Arial" pitchFamily="34" charset="0"/>
                <a:ea typeface="Times New Roman" pitchFamily="18" charset="0"/>
              </a:rPr>
              <a:t>Italiano</a:t>
            </a:r>
            <a:r>
              <a:rPr kumimoji="0" lang="en-US" sz="1400" b="0" i="0" u="none" strike="noStrike" cap="none" normalizeH="0" baseline="0" dirty="0" smtClean="0">
                <a:ln>
                  <a:noFill/>
                </a:ln>
                <a:solidFill>
                  <a:srgbClr val="9933FF"/>
                </a:solidFill>
                <a:effectLst/>
                <a:latin typeface="Arial" pitchFamily="34" charset="0"/>
                <a:ea typeface="Times New Roman" pitchFamily="18" charset="0"/>
              </a:rPr>
              <a:t>; MSI)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9933FF"/>
                </a:solidFill>
                <a:effectLst/>
                <a:latin typeface="Arial" pitchFamily="34" charset="0"/>
                <a:ea typeface="Times New Roman" pitchFamily="18" charset="0"/>
                <a:hlinkClick r:id="rId5" tooltip="Italian Socialist Party"/>
              </a:rPr>
              <a:t>Italian Socialist Party</a:t>
            </a:r>
            <a:r>
              <a:rPr kumimoji="0" lang="en-US" sz="1400" b="0" i="0" u="none" strike="noStrike" cap="none" normalizeH="0" baseline="0" dirty="0" smtClean="0">
                <a:ln>
                  <a:noFill/>
                </a:ln>
                <a:solidFill>
                  <a:srgbClr val="9933FF"/>
                </a:solidFill>
                <a:effectLst/>
                <a:latin typeface="Arial" pitchFamily="34" charset="0"/>
                <a:ea typeface="Times New Roman" pitchFamily="18" charset="0"/>
              </a:rPr>
              <a:t> (</a:t>
            </a:r>
            <a:r>
              <a:rPr kumimoji="0" lang="en-US" sz="1400" b="0" i="0" u="none" strike="noStrike" cap="none" normalizeH="0" baseline="0" dirty="0" err="1" smtClean="0">
                <a:ln>
                  <a:noFill/>
                </a:ln>
                <a:solidFill>
                  <a:srgbClr val="9933FF"/>
                </a:solidFill>
                <a:effectLst/>
                <a:latin typeface="Arial" pitchFamily="34" charset="0"/>
                <a:ea typeface="Times New Roman" pitchFamily="18" charset="0"/>
              </a:rPr>
              <a:t>Partito</a:t>
            </a:r>
            <a:r>
              <a:rPr kumimoji="0" lang="en-US" sz="1400" b="0" i="0" u="none" strike="noStrike" cap="none" normalizeH="0" baseline="0" dirty="0" smtClean="0">
                <a:ln>
                  <a:noFill/>
                </a:ln>
                <a:solidFill>
                  <a:srgbClr val="9933FF"/>
                </a:solidFill>
                <a:effectLst/>
                <a:latin typeface="Arial" pitchFamily="34" charset="0"/>
                <a:ea typeface="Times New Roman" pitchFamily="18" charset="0"/>
              </a:rPr>
              <a:t> </a:t>
            </a:r>
            <a:r>
              <a:rPr kumimoji="0" lang="en-US" sz="1400" b="0" i="0" u="none" strike="noStrike" cap="none" normalizeH="0" baseline="0" dirty="0" err="1" smtClean="0">
                <a:ln>
                  <a:noFill/>
                </a:ln>
                <a:solidFill>
                  <a:srgbClr val="9933FF"/>
                </a:solidFill>
                <a:effectLst/>
                <a:latin typeface="Arial" pitchFamily="34" charset="0"/>
                <a:ea typeface="Times New Roman" pitchFamily="18" charset="0"/>
              </a:rPr>
              <a:t>Socialista</a:t>
            </a:r>
            <a:r>
              <a:rPr kumimoji="0" lang="en-US" sz="1400" b="0" i="0" u="none" strike="noStrike" cap="none" normalizeH="0" baseline="0" dirty="0" smtClean="0">
                <a:ln>
                  <a:noFill/>
                </a:ln>
                <a:solidFill>
                  <a:srgbClr val="9933FF"/>
                </a:solidFill>
                <a:effectLst/>
                <a:latin typeface="Arial" pitchFamily="34" charset="0"/>
                <a:ea typeface="Times New Roman" pitchFamily="18" charset="0"/>
              </a:rPr>
              <a:t> </a:t>
            </a:r>
            <a:r>
              <a:rPr kumimoji="0" lang="en-US" sz="1400" b="0" i="0" u="none" strike="noStrike" cap="none" normalizeH="0" baseline="0" dirty="0" err="1" smtClean="0">
                <a:ln>
                  <a:noFill/>
                </a:ln>
                <a:solidFill>
                  <a:srgbClr val="9933FF"/>
                </a:solidFill>
                <a:effectLst/>
                <a:latin typeface="Arial" pitchFamily="34" charset="0"/>
                <a:ea typeface="Times New Roman" pitchFamily="18" charset="0"/>
              </a:rPr>
              <a:t>Italiano</a:t>
            </a:r>
            <a:r>
              <a:rPr kumimoji="0" lang="en-US" sz="1400" b="0" i="0" u="none" strike="noStrike" cap="none" normalizeH="0" baseline="0" dirty="0" smtClean="0">
                <a:ln>
                  <a:noFill/>
                </a:ln>
                <a:solidFill>
                  <a:srgbClr val="9933FF"/>
                </a:solidFill>
                <a:effectLst/>
                <a:latin typeface="Arial" pitchFamily="34" charset="0"/>
                <a:ea typeface="Times New Roman" pitchFamily="18" charset="0"/>
              </a:rPr>
              <a:t>; PSI)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9933FF"/>
                </a:solidFill>
                <a:effectLst/>
                <a:latin typeface="Arial" pitchFamily="34" charset="0"/>
                <a:ea typeface="Times New Roman" pitchFamily="18" charset="0"/>
                <a:hlinkClick r:id="rId2" tooltip="Italian Popular Party"/>
              </a:rPr>
              <a:t>Italian Popular Party</a:t>
            </a:r>
            <a:r>
              <a:rPr kumimoji="0" lang="en-US" sz="1400" b="0" i="0" u="none" strike="noStrike" cap="none" normalizeH="0" baseline="0" dirty="0" smtClean="0">
                <a:ln>
                  <a:noFill/>
                </a:ln>
                <a:solidFill>
                  <a:srgbClr val="9933FF"/>
                </a:solidFill>
                <a:effectLst/>
                <a:latin typeface="Arial" pitchFamily="34" charset="0"/>
                <a:ea typeface="Times New Roman" pitchFamily="18" charset="0"/>
              </a:rPr>
              <a:t> (</a:t>
            </a:r>
            <a:r>
              <a:rPr kumimoji="0" lang="en-US" sz="1400" b="0" i="0" u="none" strike="noStrike" cap="none" normalizeH="0" baseline="0" dirty="0" err="1" smtClean="0">
                <a:ln>
                  <a:noFill/>
                </a:ln>
                <a:solidFill>
                  <a:srgbClr val="9933FF"/>
                </a:solidFill>
                <a:effectLst/>
                <a:latin typeface="Arial" pitchFamily="34" charset="0"/>
                <a:ea typeface="Times New Roman" pitchFamily="18" charset="0"/>
              </a:rPr>
              <a:t>Partito</a:t>
            </a:r>
            <a:r>
              <a:rPr kumimoji="0" lang="en-US" sz="1400" b="0" i="0" u="none" strike="noStrike" cap="none" normalizeH="0" baseline="0" dirty="0" smtClean="0">
                <a:ln>
                  <a:noFill/>
                </a:ln>
                <a:solidFill>
                  <a:srgbClr val="9933FF"/>
                </a:solidFill>
                <a:effectLst/>
                <a:latin typeface="Arial" pitchFamily="34" charset="0"/>
                <a:ea typeface="Times New Roman" pitchFamily="18" charset="0"/>
              </a:rPr>
              <a:t> </a:t>
            </a:r>
            <a:r>
              <a:rPr kumimoji="0" lang="en-US" sz="1400" b="0" i="0" u="none" strike="noStrike" cap="none" normalizeH="0" baseline="0" dirty="0" err="1" smtClean="0">
                <a:ln>
                  <a:noFill/>
                </a:ln>
                <a:solidFill>
                  <a:srgbClr val="9933FF"/>
                </a:solidFill>
                <a:effectLst/>
                <a:latin typeface="Arial" pitchFamily="34" charset="0"/>
                <a:ea typeface="Times New Roman" pitchFamily="18" charset="0"/>
              </a:rPr>
              <a:t>Popolare</a:t>
            </a:r>
            <a:r>
              <a:rPr kumimoji="0" lang="en-US" sz="1400" b="0" i="0" u="none" strike="noStrike" cap="none" normalizeH="0" baseline="0" dirty="0" smtClean="0">
                <a:ln>
                  <a:noFill/>
                </a:ln>
                <a:solidFill>
                  <a:srgbClr val="9933FF"/>
                </a:solidFill>
                <a:effectLst/>
                <a:latin typeface="Arial" pitchFamily="34" charset="0"/>
                <a:ea typeface="Times New Roman" pitchFamily="18" charset="0"/>
              </a:rPr>
              <a:t> </a:t>
            </a:r>
            <a:r>
              <a:rPr kumimoji="0" lang="en-US" sz="1400" b="0" i="0" u="none" strike="noStrike" cap="none" normalizeH="0" baseline="0" dirty="0" err="1" smtClean="0">
                <a:ln>
                  <a:noFill/>
                </a:ln>
                <a:solidFill>
                  <a:srgbClr val="9933FF"/>
                </a:solidFill>
                <a:effectLst/>
                <a:latin typeface="Arial" pitchFamily="34" charset="0"/>
                <a:ea typeface="Times New Roman" pitchFamily="18" charset="0"/>
              </a:rPr>
              <a:t>Italiano</a:t>
            </a:r>
            <a:r>
              <a:rPr kumimoji="0" lang="en-US" sz="1400" b="0" i="0" u="none" strike="noStrike" cap="none" normalizeH="0" baseline="0" dirty="0" smtClean="0">
                <a:ln>
                  <a:noFill/>
                </a:ln>
                <a:solidFill>
                  <a:srgbClr val="9933FF"/>
                </a:solidFill>
                <a:effectLst/>
                <a:latin typeface="Arial" pitchFamily="34" charset="0"/>
                <a:ea typeface="Times New Roman" pitchFamily="18" charset="0"/>
              </a:rPr>
              <a:t>; PPI),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err="1" smtClean="0">
                <a:ln>
                  <a:noFill/>
                </a:ln>
                <a:solidFill>
                  <a:srgbClr val="9933FF"/>
                </a:solidFill>
                <a:effectLst/>
                <a:latin typeface="Arial" pitchFamily="34" charset="0"/>
                <a:ea typeface="Times New Roman" pitchFamily="18" charset="0"/>
                <a:hlinkClick r:id="rId6" tooltip="Forza Italia"/>
              </a:rPr>
              <a:t>Forza</a:t>
            </a:r>
            <a:r>
              <a:rPr kumimoji="0" lang="en-US" sz="1400" b="0" i="0" u="none" strike="noStrike" cap="none" normalizeH="0" baseline="0" dirty="0" smtClean="0">
                <a:ln>
                  <a:noFill/>
                </a:ln>
                <a:solidFill>
                  <a:srgbClr val="9933FF"/>
                </a:solidFill>
                <a:effectLst/>
                <a:latin typeface="Arial" pitchFamily="34" charset="0"/>
                <a:ea typeface="Times New Roman" pitchFamily="18" charset="0"/>
                <a:hlinkClick r:id="rId6" tooltip="Forza Italia"/>
              </a:rPr>
              <a:t> Italia</a:t>
            </a:r>
            <a:r>
              <a:rPr kumimoji="0" lang="en-US" sz="1400" b="0" i="0" u="none" strike="noStrike" cap="none" normalizeH="0" baseline="0" dirty="0" smtClean="0">
                <a:ln>
                  <a:noFill/>
                </a:ln>
                <a:solidFill>
                  <a:srgbClr val="9933FF"/>
                </a:solidFill>
                <a:effectLst/>
                <a:latin typeface="Arial" pitchFamily="34" charset="0"/>
                <a:ea typeface="Times New Roman" pitchFamily="18" charset="0"/>
              </a:rPr>
              <a:t> (FI; loosely translatable as “Go Italy”), </a:t>
            </a:r>
          </a:p>
          <a:p>
            <a:pPr marL="0" marR="0" lvl="0" indent="0" algn="l" defTabSz="914400" rtl="0" eaLnBrk="1" fontAlgn="base" latinLnBrk="0" hangingPunct="1">
              <a:lnSpc>
                <a:spcPct val="100000"/>
              </a:lnSpc>
              <a:spcBef>
                <a:spcPct val="0"/>
              </a:spcBef>
              <a:spcAft>
                <a:spcPct val="0"/>
              </a:spcAft>
              <a:buClrTx/>
              <a:buSzTx/>
              <a:buFontTx/>
              <a:buNone/>
              <a:tabLst/>
            </a:pPr>
            <a:endParaRPr lang="en-US" sz="1400" dirty="0" smtClean="0">
              <a:solidFill>
                <a:srgbClr val="9933FF"/>
              </a:solidFill>
              <a:latin typeface="Arial" pitchFamily="34" charset="0"/>
              <a:ea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rgbClr val="9933FF"/>
              </a:solidFill>
              <a:effectLst/>
              <a:latin typeface="Arial" pitchFamily="34" charset="0"/>
              <a:ea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2000" dirty="0" smtClean="0">
              <a:solidFill>
                <a:srgbClr val="9933FF"/>
              </a:solidFill>
              <a:latin typeface="Arial" pitchFamily="34" charset="0"/>
              <a:ea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rgbClr val="9933FF"/>
              </a:solidFill>
              <a:effectLst/>
              <a:latin typeface="Arial" pitchFamily="34" charset="0"/>
              <a:ea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2000" dirty="0" smtClean="0">
              <a:solidFill>
                <a:srgbClr val="9933FF"/>
              </a:solidFill>
              <a:latin typeface="Arial" pitchFamily="34" charset="0"/>
              <a:ea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rgbClr val="9933FF"/>
              </a:solidFill>
              <a:effectLst/>
              <a:latin typeface="Arial" pitchFamily="34" charset="0"/>
              <a:ea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9933FF"/>
                </a:solidFill>
                <a:effectLst/>
                <a:latin typeface="Arial" pitchFamily="34" charset="0"/>
                <a:ea typeface="Times New Roman" pitchFamily="18" charset="0"/>
                <a:hlinkClick r:id="rId7" tooltip="Northern League"/>
              </a:rPr>
              <a:t>Northern League</a:t>
            </a:r>
            <a:r>
              <a:rPr kumimoji="0" lang="en-US" sz="1400" b="0" i="0" u="none" strike="noStrike" cap="none" normalizeH="0" baseline="0" dirty="0" smtClean="0">
                <a:ln>
                  <a:noFill/>
                </a:ln>
                <a:solidFill>
                  <a:srgbClr val="9933FF"/>
                </a:solidFill>
                <a:effectLst/>
                <a:latin typeface="Arial" pitchFamily="34" charset="0"/>
                <a:ea typeface="Times New Roman" pitchFamily="18" charset="0"/>
              </a:rPr>
              <a:t> (</a:t>
            </a:r>
            <a:r>
              <a:rPr kumimoji="0" lang="en-US" sz="1400" b="0" i="0" u="none" strike="noStrike" cap="none" normalizeH="0" baseline="0" dirty="0" err="1" smtClean="0">
                <a:ln>
                  <a:noFill/>
                </a:ln>
                <a:solidFill>
                  <a:srgbClr val="9933FF"/>
                </a:solidFill>
                <a:effectLst/>
                <a:latin typeface="Arial" pitchFamily="34" charset="0"/>
                <a:ea typeface="Times New Roman" pitchFamily="18" charset="0"/>
              </a:rPr>
              <a:t>Lega</a:t>
            </a:r>
            <a:r>
              <a:rPr kumimoji="0" lang="en-US" sz="1400" b="0" i="0" u="none" strike="noStrike" cap="none" normalizeH="0" baseline="0" dirty="0" smtClean="0">
                <a:ln>
                  <a:noFill/>
                </a:ln>
                <a:solidFill>
                  <a:srgbClr val="9933FF"/>
                </a:solidFill>
                <a:effectLst/>
                <a:latin typeface="Arial" pitchFamily="34" charset="0"/>
                <a:ea typeface="Times New Roman" pitchFamily="18" charset="0"/>
              </a:rPr>
              <a:t> Nord; LN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9933FF"/>
                </a:solidFill>
                <a:effectLst/>
                <a:latin typeface="Arial" pitchFamily="34" charset="0"/>
                <a:ea typeface="Times New Roman" pitchFamily="18" charset="0"/>
              </a:rPr>
              <a:t> </a:t>
            </a:r>
            <a:r>
              <a:rPr kumimoji="0" lang="en-US" sz="1400" b="0" i="0" u="none" strike="noStrike" cap="none" normalizeH="0" baseline="0" dirty="0" smtClean="0">
                <a:ln>
                  <a:noFill/>
                </a:ln>
                <a:solidFill>
                  <a:srgbClr val="9933FF"/>
                </a:solidFill>
                <a:effectLst/>
                <a:latin typeface="Arial" pitchFamily="34" charset="0"/>
                <a:ea typeface="Times New Roman" pitchFamily="18" charset="0"/>
                <a:hlinkClick r:id="rId4" tooltip="National Alliance"/>
              </a:rPr>
              <a:t>National Alliance</a:t>
            </a:r>
            <a:r>
              <a:rPr kumimoji="0" lang="en-US" sz="1400" b="0" i="0" u="none" strike="noStrike" cap="none" normalizeH="0" baseline="0" dirty="0" smtClean="0">
                <a:ln>
                  <a:noFill/>
                </a:ln>
                <a:solidFill>
                  <a:srgbClr val="9933FF"/>
                </a:solidFill>
                <a:effectLst/>
                <a:latin typeface="Arial" pitchFamily="34" charset="0"/>
                <a:ea typeface="Times New Roman" pitchFamily="18" charset="0"/>
              </a:rPr>
              <a:t> (</a:t>
            </a:r>
            <a:r>
              <a:rPr kumimoji="0" lang="en-US" sz="1400" b="0" i="0" u="none" strike="noStrike" cap="none" normalizeH="0" baseline="0" dirty="0" err="1" smtClean="0">
                <a:ln>
                  <a:noFill/>
                </a:ln>
                <a:solidFill>
                  <a:srgbClr val="9933FF"/>
                </a:solidFill>
                <a:effectLst/>
                <a:latin typeface="Arial" pitchFamily="34" charset="0"/>
                <a:ea typeface="Times New Roman" pitchFamily="18" charset="0"/>
              </a:rPr>
              <a:t>Alleanza</a:t>
            </a:r>
            <a:r>
              <a:rPr kumimoji="0" lang="en-US" sz="1400" b="0" i="0" u="none" strike="noStrike" cap="none" normalizeH="0" baseline="0" dirty="0" smtClean="0">
                <a:ln>
                  <a:noFill/>
                </a:ln>
                <a:solidFill>
                  <a:srgbClr val="9933FF"/>
                </a:solidFill>
                <a:effectLst/>
                <a:latin typeface="Arial" pitchFamily="34" charset="0"/>
                <a:ea typeface="Times New Roman" pitchFamily="18" charset="0"/>
              </a:rPr>
              <a:t> </a:t>
            </a:r>
            <a:r>
              <a:rPr kumimoji="0" lang="en-US" sz="1400" b="0" i="0" u="none" strike="noStrike" cap="none" normalizeH="0" baseline="0" dirty="0" err="1" smtClean="0">
                <a:ln>
                  <a:noFill/>
                </a:ln>
                <a:solidFill>
                  <a:srgbClr val="9933FF"/>
                </a:solidFill>
                <a:effectLst/>
                <a:latin typeface="Arial" pitchFamily="34" charset="0"/>
                <a:ea typeface="Times New Roman" pitchFamily="18" charset="0"/>
              </a:rPr>
              <a:t>Nazionale</a:t>
            </a:r>
            <a:r>
              <a:rPr kumimoji="0" lang="en-US" sz="1400" b="0" i="0" u="none" strike="noStrike" cap="none" normalizeH="0" baseline="0" dirty="0" smtClean="0">
                <a:ln>
                  <a:noFill/>
                </a:ln>
                <a:solidFill>
                  <a:srgbClr val="9933FF"/>
                </a:solidFill>
                <a:effectLst/>
                <a:latin typeface="Arial" pitchFamily="34" charset="0"/>
                <a:ea typeface="Times New Roman" pitchFamily="18" charset="0"/>
              </a:rPr>
              <a:t>; AN),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9933FF"/>
                </a:solidFill>
                <a:effectLst/>
                <a:latin typeface="Arial" pitchFamily="34" charset="0"/>
                <a:ea typeface="Times New Roman" pitchFamily="18" charset="0"/>
                <a:hlinkClick r:id="rId3" tooltip="Democratic Party of the Left"/>
              </a:rPr>
              <a:t>Democratic Party of the Left</a:t>
            </a:r>
            <a:r>
              <a:rPr kumimoji="0" lang="en-US" sz="1400" b="0" i="0" u="none" strike="noStrike" cap="none" normalizeH="0" baseline="0" dirty="0" smtClean="0">
                <a:ln>
                  <a:noFill/>
                </a:ln>
                <a:solidFill>
                  <a:srgbClr val="9933FF"/>
                </a:solidFill>
                <a:effectLst/>
                <a:latin typeface="Arial" pitchFamily="34" charset="0"/>
                <a:ea typeface="Times New Roman" pitchFamily="18" charset="0"/>
              </a:rPr>
              <a:t> (</a:t>
            </a:r>
            <a:r>
              <a:rPr kumimoji="0" lang="en-US" sz="1400" b="0" i="0" u="none" strike="noStrike" cap="none" normalizeH="0" baseline="0" dirty="0" err="1" smtClean="0">
                <a:ln>
                  <a:noFill/>
                </a:ln>
                <a:solidFill>
                  <a:srgbClr val="9933FF"/>
                </a:solidFill>
                <a:effectLst/>
                <a:latin typeface="Arial" pitchFamily="34" charset="0"/>
                <a:ea typeface="Times New Roman" pitchFamily="18" charset="0"/>
              </a:rPr>
              <a:t>Partito</a:t>
            </a:r>
            <a:r>
              <a:rPr kumimoji="0" lang="en-US" sz="1400" b="0" i="0" u="none" strike="noStrike" cap="none" normalizeH="0" baseline="0" dirty="0" smtClean="0">
                <a:ln>
                  <a:noFill/>
                </a:ln>
                <a:solidFill>
                  <a:srgbClr val="9933FF"/>
                </a:solidFill>
                <a:effectLst/>
                <a:latin typeface="Arial" pitchFamily="34" charset="0"/>
                <a:ea typeface="Times New Roman" pitchFamily="18" charset="0"/>
              </a:rPr>
              <a:t> </a:t>
            </a:r>
            <a:r>
              <a:rPr kumimoji="0" lang="en-US" sz="1400" b="0" i="0" u="none" strike="noStrike" cap="none" normalizeH="0" baseline="0" dirty="0" err="1" smtClean="0">
                <a:ln>
                  <a:noFill/>
                </a:ln>
                <a:solidFill>
                  <a:srgbClr val="9933FF"/>
                </a:solidFill>
                <a:effectLst/>
                <a:latin typeface="Arial" pitchFamily="34" charset="0"/>
                <a:ea typeface="Times New Roman" pitchFamily="18" charset="0"/>
              </a:rPr>
              <a:t>Democratico</a:t>
            </a:r>
            <a:r>
              <a:rPr kumimoji="0" lang="en-US" sz="1400" b="0" i="0" u="none" strike="noStrike" cap="none" normalizeH="0" baseline="0" dirty="0" smtClean="0">
                <a:ln>
                  <a:noFill/>
                </a:ln>
                <a:solidFill>
                  <a:srgbClr val="9933FF"/>
                </a:solidFill>
                <a:effectLst/>
                <a:latin typeface="Arial" pitchFamily="34" charset="0"/>
                <a:ea typeface="Times New Roman" pitchFamily="18" charset="0"/>
              </a:rPr>
              <a:t> </a:t>
            </a:r>
            <a:r>
              <a:rPr kumimoji="0" lang="en-US" sz="1400" b="0" i="0" u="none" strike="noStrike" cap="none" normalizeH="0" baseline="0" dirty="0" err="1" smtClean="0">
                <a:ln>
                  <a:noFill/>
                </a:ln>
                <a:solidFill>
                  <a:srgbClr val="9933FF"/>
                </a:solidFill>
                <a:effectLst/>
                <a:latin typeface="Arial" pitchFamily="34" charset="0"/>
                <a:ea typeface="Times New Roman" pitchFamily="18" charset="0"/>
              </a:rPr>
              <a:t>della</a:t>
            </a:r>
            <a:r>
              <a:rPr kumimoji="0" lang="en-US" sz="1400" b="0" i="0" u="none" strike="noStrike" cap="none" normalizeH="0" baseline="0" dirty="0" smtClean="0">
                <a:ln>
                  <a:noFill/>
                </a:ln>
                <a:solidFill>
                  <a:srgbClr val="9933FF"/>
                </a:solidFill>
                <a:effectLst/>
                <a:latin typeface="Arial" pitchFamily="34" charset="0"/>
                <a:ea typeface="Times New Roman" pitchFamily="18" charset="0"/>
              </a:rPr>
              <a:t> </a:t>
            </a:r>
            <a:r>
              <a:rPr kumimoji="0" lang="en-US" sz="1400" b="0" i="0" u="none" strike="noStrike" cap="none" normalizeH="0" baseline="0" dirty="0" err="1" smtClean="0">
                <a:ln>
                  <a:noFill/>
                </a:ln>
                <a:solidFill>
                  <a:srgbClr val="9933FF"/>
                </a:solidFill>
                <a:effectLst/>
                <a:latin typeface="Arial" pitchFamily="34" charset="0"/>
                <a:ea typeface="Times New Roman" pitchFamily="18" charset="0"/>
              </a:rPr>
              <a:t>Sinistra</a:t>
            </a:r>
            <a:r>
              <a:rPr kumimoji="0" lang="en-US" sz="1400" b="0" i="0" u="none" strike="noStrike" cap="none" normalizeH="0" baseline="0" dirty="0" smtClean="0">
                <a:ln>
                  <a:noFill/>
                </a:ln>
                <a:solidFill>
                  <a:srgbClr val="9933FF"/>
                </a:solidFill>
                <a:effectLst/>
                <a:latin typeface="Arial" pitchFamily="34" charset="0"/>
                <a:ea typeface="Times New Roman" pitchFamily="18" charset="0"/>
              </a:rPr>
              <a:t>; PDS), later shortened to the </a:t>
            </a:r>
            <a:r>
              <a:rPr kumimoji="0" lang="en-US" sz="1400" b="0" i="0" u="none" strike="noStrike" cap="none" normalizeH="0" baseline="0" dirty="0" smtClean="0">
                <a:ln>
                  <a:noFill/>
                </a:ln>
                <a:solidFill>
                  <a:srgbClr val="9933FF"/>
                </a:solidFill>
                <a:effectLst/>
                <a:latin typeface="Arial" pitchFamily="34" charset="0"/>
                <a:ea typeface="Times New Roman" pitchFamily="18" charset="0"/>
                <a:hlinkClick r:id="rId3" tooltip="Democrats of the Left"/>
              </a:rPr>
              <a:t>Democrats of the Left</a:t>
            </a:r>
            <a:r>
              <a:rPr kumimoji="0" lang="en-US" sz="1400" b="0" i="0" u="none" strike="noStrike" cap="none" normalizeH="0" baseline="0" dirty="0" smtClean="0">
                <a:ln>
                  <a:noFill/>
                </a:ln>
                <a:solidFill>
                  <a:srgbClr val="9933FF"/>
                </a:solidFill>
                <a:effectLst/>
                <a:latin typeface="Arial" pitchFamily="34" charset="0"/>
                <a:ea typeface="Times New Roman" pitchFamily="18" charset="0"/>
              </a:rPr>
              <a:t> (</a:t>
            </a:r>
            <a:r>
              <a:rPr kumimoji="0" lang="en-US" sz="1400" b="0" i="0" u="none" strike="noStrike" cap="none" normalizeH="0" baseline="0" dirty="0" err="1" smtClean="0">
                <a:ln>
                  <a:noFill/>
                </a:ln>
                <a:solidFill>
                  <a:srgbClr val="9933FF"/>
                </a:solidFill>
                <a:effectLst/>
                <a:latin typeface="Arial" pitchFamily="34" charset="0"/>
                <a:ea typeface="Times New Roman" pitchFamily="18" charset="0"/>
              </a:rPr>
              <a:t>Democratici</a:t>
            </a:r>
            <a:r>
              <a:rPr kumimoji="0" lang="en-US" sz="1400" b="0" i="0" u="none" strike="noStrike" cap="none" normalizeH="0" baseline="0" dirty="0" smtClean="0">
                <a:ln>
                  <a:noFill/>
                </a:ln>
                <a:solidFill>
                  <a:srgbClr val="9933FF"/>
                </a:solidFill>
                <a:effectLst/>
                <a:latin typeface="Arial" pitchFamily="34" charset="0"/>
                <a:ea typeface="Times New Roman" pitchFamily="18" charset="0"/>
              </a:rPr>
              <a:t> </a:t>
            </a:r>
            <a:r>
              <a:rPr kumimoji="0" lang="en-US" sz="1400" b="0" i="0" u="none" strike="noStrike" cap="none" normalizeH="0" baseline="0" dirty="0" err="1" smtClean="0">
                <a:ln>
                  <a:noFill/>
                </a:ln>
                <a:solidFill>
                  <a:srgbClr val="9933FF"/>
                </a:solidFill>
                <a:effectLst/>
                <a:latin typeface="Arial" pitchFamily="34" charset="0"/>
                <a:ea typeface="Times New Roman" pitchFamily="18" charset="0"/>
              </a:rPr>
              <a:t>di</a:t>
            </a:r>
            <a:r>
              <a:rPr kumimoji="0" lang="en-US" sz="1400" b="0" i="0" u="none" strike="noStrike" cap="none" normalizeH="0" baseline="0" dirty="0" smtClean="0">
                <a:ln>
                  <a:noFill/>
                </a:ln>
                <a:solidFill>
                  <a:srgbClr val="9933FF"/>
                </a:solidFill>
                <a:effectLst/>
                <a:latin typeface="Arial" pitchFamily="34" charset="0"/>
                <a:ea typeface="Times New Roman" pitchFamily="18" charset="0"/>
              </a:rPr>
              <a:t> </a:t>
            </a:r>
            <a:r>
              <a:rPr kumimoji="0" lang="en-US" sz="1400" b="0" i="0" u="none" strike="noStrike" cap="none" normalizeH="0" baseline="0" dirty="0" err="1" smtClean="0">
                <a:ln>
                  <a:noFill/>
                </a:ln>
                <a:solidFill>
                  <a:srgbClr val="9933FF"/>
                </a:solidFill>
                <a:effectLst/>
                <a:latin typeface="Arial" pitchFamily="34" charset="0"/>
                <a:ea typeface="Times New Roman" pitchFamily="18" charset="0"/>
              </a:rPr>
              <a:t>Sinistra</a:t>
            </a:r>
            <a:r>
              <a:rPr kumimoji="0" lang="en-US" sz="1400" b="0" i="0" u="none" strike="noStrike" cap="none" normalizeH="0" baseline="0" dirty="0" smtClean="0">
                <a:ln>
                  <a:noFill/>
                </a:ln>
                <a:solidFill>
                  <a:srgbClr val="9933FF"/>
                </a:solidFill>
                <a:effectLst/>
                <a:latin typeface="Arial" pitchFamily="34" charset="0"/>
                <a:ea typeface="Times New Roman" pitchFamily="18" charset="0"/>
              </a:rPr>
              <a:t>; DS).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9933FF"/>
                </a:solidFill>
                <a:effectLst/>
                <a:latin typeface="Arial" pitchFamily="34" charset="0"/>
                <a:ea typeface="Times New Roman" pitchFamily="18" charset="0"/>
                <a:hlinkClick r:id="rId8" tooltip="Democratic Party"/>
              </a:rPr>
              <a:t>Democratic Party</a:t>
            </a:r>
            <a:r>
              <a:rPr kumimoji="0" lang="en-US" sz="1400" b="0" i="0" u="none" strike="noStrike" cap="none" normalizeH="0" baseline="0" dirty="0" smtClean="0">
                <a:ln>
                  <a:noFill/>
                </a:ln>
                <a:solidFill>
                  <a:srgbClr val="9933FF"/>
                </a:solidFill>
                <a:effectLst/>
                <a:latin typeface="Arial" pitchFamily="34" charset="0"/>
                <a:ea typeface="Times New Roman" pitchFamily="18" charset="0"/>
              </a:rPr>
              <a:t> (</a:t>
            </a:r>
            <a:r>
              <a:rPr kumimoji="0" lang="en-US" sz="1400" b="0" i="0" u="none" strike="noStrike" cap="none" normalizeH="0" baseline="0" dirty="0" err="1" smtClean="0">
                <a:ln>
                  <a:noFill/>
                </a:ln>
                <a:solidFill>
                  <a:srgbClr val="9933FF"/>
                </a:solidFill>
                <a:effectLst/>
                <a:latin typeface="Arial" pitchFamily="34" charset="0"/>
                <a:ea typeface="Times New Roman" pitchFamily="18" charset="0"/>
              </a:rPr>
              <a:t>Partito</a:t>
            </a:r>
            <a:r>
              <a:rPr kumimoji="0" lang="en-US" sz="1400" b="0" i="0" u="none" strike="noStrike" cap="none" normalizeH="0" baseline="0" dirty="0" smtClean="0">
                <a:ln>
                  <a:noFill/>
                </a:ln>
                <a:solidFill>
                  <a:srgbClr val="9933FF"/>
                </a:solidFill>
                <a:effectLst/>
                <a:latin typeface="Arial" pitchFamily="34" charset="0"/>
                <a:ea typeface="Times New Roman" pitchFamily="18" charset="0"/>
              </a:rPr>
              <a:t> </a:t>
            </a:r>
            <a:r>
              <a:rPr kumimoji="0" lang="en-US" sz="1400" b="0" i="0" u="none" strike="noStrike" cap="none" normalizeH="0" baseline="0" dirty="0" err="1" smtClean="0">
                <a:ln>
                  <a:noFill/>
                </a:ln>
                <a:solidFill>
                  <a:srgbClr val="9933FF"/>
                </a:solidFill>
                <a:effectLst/>
                <a:latin typeface="Arial" pitchFamily="34" charset="0"/>
                <a:ea typeface="Times New Roman" pitchFamily="18" charset="0"/>
              </a:rPr>
              <a:t>Democratico</a:t>
            </a:r>
            <a:r>
              <a:rPr kumimoji="0" lang="en-US" sz="1400" b="0" i="0" u="none" strike="noStrike" cap="none" normalizeH="0" baseline="0" dirty="0" smtClean="0">
                <a:ln>
                  <a:noFill/>
                </a:ln>
                <a:solidFill>
                  <a:srgbClr val="9933FF"/>
                </a:solidFill>
                <a:effectLst/>
                <a:latin typeface="Arial" pitchFamily="34" charset="0"/>
                <a:ea typeface="Times New Roman" pitchFamily="18" charset="0"/>
              </a:rPr>
              <a:t>), emerged when the DS merged with the centrist Daisy (</a:t>
            </a:r>
            <a:r>
              <a:rPr kumimoji="0" lang="en-US" sz="1400" b="0" i="0" u="none" strike="noStrike" cap="none" normalizeH="0" baseline="0" dirty="0" err="1" smtClean="0">
                <a:ln>
                  <a:noFill/>
                </a:ln>
                <a:solidFill>
                  <a:srgbClr val="9933FF"/>
                </a:solidFill>
                <a:effectLst/>
                <a:latin typeface="Arial" pitchFamily="34" charset="0"/>
                <a:ea typeface="Times New Roman" pitchFamily="18" charset="0"/>
              </a:rPr>
              <a:t>Margherita</a:t>
            </a:r>
            <a:r>
              <a:rPr kumimoji="0" lang="en-US" sz="1400" b="0" i="0" u="none" strike="noStrike" cap="none" normalizeH="0" baseline="0" dirty="0" smtClean="0">
                <a:ln>
                  <a:noFill/>
                </a:ln>
                <a:solidFill>
                  <a:srgbClr val="9933FF"/>
                </a:solidFill>
                <a:effectLst/>
                <a:latin typeface="Arial" pitchFamily="34" charset="0"/>
                <a:ea typeface="Times New Roman" pitchFamily="18" charset="0"/>
              </a:rPr>
              <a:t>) party</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9933FF"/>
                </a:solidFill>
                <a:effectLst/>
                <a:latin typeface="Arial" pitchFamily="34" charset="0"/>
                <a:ea typeface="Times New Roman" pitchFamily="18" charset="0"/>
                <a:hlinkClick r:id="rId9" tooltip="People of Freedom"/>
              </a:rPr>
              <a:t>People of Freedom</a:t>
            </a:r>
            <a:r>
              <a:rPr kumimoji="0" lang="en-US" sz="1400" b="0" i="0" u="none" strike="noStrike" cap="none" normalizeH="0" baseline="0" dirty="0" smtClean="0">
                <a:ln>
                  <a:noFill/>
                </a:ln>
                <a:solidFill>
                  <a:srgbClr val="9933FF"/>
                </a:solidFill>
                <a:effectLst/>
                <a:latin typeface="Arial" pitchFamily="34" charset="0"/>
                <a:ea typeface="Times New Roman" pitchFamily="18" charset="0"/>
              </a:rPr>
              <a:t> (</a:t>
            </a:r>
            <a:r>
              <a:rPr kumimoji="0" lang="en-US" sz="1400" b="0" i="0" u="none" strike="noStrike" cap="none" normalizeH="0" baseline="0" dirty="0" err="1" smtClean="0">
                <a:ln>
                  <a:noFill/>
                </a:ln>
                <a:solidFill>
                  <a:srgbClr val="9933FF"/>
                </a:solidFill>
                <a:effectLst/>
                <a:latin typeface="Arial" pitchFamily="34" charset="0"/>
                <a:ea typeface="Times New Roman" pitchFamily="18" charset="0"/>
              </a:rPr>
              <a:t>Popolo</a:t>
            </a:r>
            <a:r>
              <a:rPr kumimoji="0" lang="en-US" sz="1400" b="0" i="0" u="none" strike="noStrike" cap="none" normalizeH="0" baseline="0" dirty="0" smtClean="0">
                <a:ln>
                  <a:noFill/>
                </a:ln>
                <a:solidFill>
                  <a:srgbClr val="9933FF"/>
                </a:solidFill>
                <a:effectLst/>
                <a:latin typeface="Arial" pitchFamily="34" charset="0"/>
                <a:ea typeface="Times New Roman" pitchFamily="18" charset="0"/>
              </a:rPr>
              <a:t> </a:t>
            </a:r>
            <a:r>
              <a:rPr kumimoji="0" lang="en-US" sz="1400" b="0" i="0" u="none" strike="noStrike" cap="none" normalizeH="0" baseline="0" dirty="0" err="1" smtClean="0">
                <a:ln>
                  <a:noFill/>
                </a:ln>
                <a:solidFill>
                  <a:srgbClr val="9933FF"/>
                </a:solidFill>
                <a:effectLst/>
                <a:latin typeface="Arial" pitchFamily="34" charset="0"/>
                <a:ea typeface="Times New Roman" pitchFamily="18" charset="0"/>
              </a:rPr>
              <a:t>della</a:t>
            </a:r>
            <a:r>
              <a:rPr kumimoji="0" lang="en-US" sz="1400" b="0" i="0" u="none" strike="noStrike" cap="none" normalizeH="0" baseline="0" dirty="0" smtClean="0">
                <a:ln>
                  <a:noFill/>
                </a:ln>
                <a:solidFill>
                  <a:srgbClr val="9933FF"/>
                </a:solidFill>
                <a:effectLst/>
                <a:latin typeface="Arial" pitchFamily="34" charset="0"/>
                <a:ea typeface="Times New Roman" pitchFamily="18" charset="0"/>
              </a:rPr>
              <a:t> </a:t>
            </a:r>
            <a:r>
              <a:rPr kumimoji="0" lang="en-US" sz="1400" b="0" i="0" u="none" strike="noStrike" cap="none" normalizeH="0" baseline="0" dirty="0" err="1" smtClean="0">
                <a:ln>
                  <a:noFill/>
                </a:ln>
                <a:solidFill>
                  <a:srgbClr val="9933FF"/>
                </a:solidFill>
                <a:effectLst/>
                <a:latin typeface="Arial" pitchFamily="34" charset="0"/>
                <a:ea typeface="Times New Roman" pitchFamily="18" charset="0"/>
              </a:rPr>
              <a:t>Libertà</a:t>
            </a:r>
            <a:r>
              <a:rPr kumimoji="0" lang="en-US" sz="1400" b="0" i="0" u="none" strike="noStrike" cap="none" normalizeH="0" baseline="0" dirty="0" smtClean="0">
                <a:ln>
                  <a:noFill/>
                </a:ln>
                <a:solidFill>
                  <a:srgbClr val="9933FF"/>
                </a:solidFill>
                <a:effectLst/>
                <a:latin typeface="Arial" pitchFamily="34" charset="0"/>
                <a:ea typeface="Times New Roman" pitchFamily="18" charset="0"/>
              </a:rPr>
              <a:t>; </a:t>
            </a:r>
            <a:r>
              <a:rPr kumimoji="0" lang="en-US" sz="1400" b="0" i="0" u="none" strike="noStrike" cap="none" normalizeH="0" baseline="0" dirty="0" err="1" smtClean="0">
                <a:ln>
                  <a:noFill/>
                </a:ln>
                <a:solidFill>
                  <a:srgbClr val="9933FF"/>
                </a:solidFill>
                <a:effectLst/>
                <a:latin typeface="Arial" pitchFamily="34" charset="0"/>
                <a:ea typeface="Times New Roman" pitchFamily="18" charset="0"/>
              </a:rPr>
              <a:t>PdL</a:t>
            </a:r>
            <a:r>
              <a:rPr kumimoji="0" lang="en-US" sz="1400" b="0" i="0" u="none" strike="noStrike" cap="none" normalizeH="0" baseline="0" dirty="0" smtClean="0">
                <a:ln>
                  <a:noFill/>
                </a:ln>
                <a:solidFill>
                  <a:srgbClr val="9933FF"/>
                </a:solidFill>
                <a:effectLst/>
                <a:latin typeface="Arial" pitchFamily="34" charset="0"/>
                <a:ea typeface="Times New Roman" pitchFamily="18" charset="0"/>
              </a:rPr>
              <a:t>) party</a:t>
            </a:r>
            <a:r>
              <a:rPr kumimoji="0" lang="en-US" sz="2000" b="0" i="0" u="none" strike="noStrike" cap="none" normalizeH="0" baseline="0" dirty="0" smtClean="0">
                <a:ln>
                  <a:noFill/>
                </a:ln>
                <a:solidFill>
                  <a:srgbClr val="9933FF"/>
                </a:solidFill>
                <a:effectLst/>
                <a:latin typeface="Arial" pitchFamily="34" charset="0"/>
                <a:ea typeface="Times New Roman" pitchFamily="18" charset="0"/>
              </a:rPr>
              <a:t>.</a:t>
            </a:r>
          </a:p>
          <a:p>
            <a:pPr marL="0" marR="0" lvl="0" indent="0" algn="l" defTabSz="914400" rtl="0" eaLnBrk="1" fontAlgn="base" latinLnBrk="0" hangingPunct="1">
              <a:lnSpc>
                <a:spcPct val="100000"/>
              </a:lnSpc>
              <a:spcBef>
                <a:spcPct val="0"/>
              </a:spcBef>
              <a:spcAft>
                <a:spcPct val="0"/>
              </a:spcAft>
              <a:buClrTx/>
              <a:buSzTx/>
              <a:buFontTx/>
              <a:buNone/>
              <a:tabLst/>
            </a:pPr>
            <a:endParaRPr lang="en-US" sz="2000" dirty="0" smtClean="0">
              <a:solidFill>
                <a:srgbClr val="9933FF"/>
              </a:solidFill>
              <a:latin typeface="Arial" pitchFamily="34" charset="0"/>
              <a:ea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rgbClr val="9933FF"/>
              </a:solidFill>
              <a:effectLst/>
              <a:latin typeface="Arial" pitchFamily="34" charset="0"/>
              <a:ea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2000" dirty="0" smtClean="0">
              <a:solidFill>
                <a:srgbClr val="9933FF"/>
              </a:solidFill>
              <a:latin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rgbClr val="9933FF"/>
              </a:solidFill>
              <a:effectLst/>
              <a:latin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2000" dirty="0" smtClean="0">
              <a:solidFill>
                <a:srgbClr val="9933FF"/>
              </a:solidFill>
              <a:latin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rgbClr val="9933FF"/>
              </a:solidFill>
              <a:effectLst/>
              <a:latin typeface="Arial" pitchFamily="34" charset="0"/>
            </a:endParaRPr>
          </a:p>
        </p:txBody>
      </p:sp>
      <p:pic>
        <p:nvPicPr>
          <p:cNvPr id="32771" name="Picture 3" descr="http://media-2.web.britannica.com/eb-media/59/1759-004-9B16F35D.gif"/>
          <p:cNvPicPr>
            <a:picLocks noChangeAspect="1" noChangeArrowheads="1"/>
          </p:cNvPicPr>
          <p:nvPr/>
        </p:nvPicPr>
        <p:blipFill>
          <a:blip r:embed="rId10" cstate="print"/>
          <a:srcRect/>
          <a:stretch>
            <a:fillRect/>
          </a:stretch>
        </p:blipFill>
        <p:spPr bwMode="auto">
          <a:xfrm>
            <a:off x="1143000" y="2209801"/>
            <a:ext cx="1676400" cy="1102415"/>
          </a:xfrm>
          <a:prstGeom prst="rect">
            <a:avLst/>
          </a:prstGeom>
          <a:noFill/>
        </p:spPr>
      </p:pic>
      <p:pic>
        <p:nvPicPr>
          <p:cNvPr id="33126" name="image_5" descr="Cathedral of Santa Maria del Fiore (the Duomo) in Florence, constructed between 1296 and 1436 (dome …&#10;[Franco Origlia/Getty Images]">
            <a:hlinkClick r:id="rId11"/>
          </p:cNvPr>
          <p:cNvPicPr>
            <a:picLocks noChangeAspect="1" noChangeArrowheads="1"/>
          </p:cNvPicPr>
          <p:nvPr/>
        </p:nvPicPr>
        <p:blipFill>
          <a:blip r:embed="rId12" cstate="print"/>
          <a:srcRect/>
          <a:stretch>
            <a:fillRect/>
          </a:stretch>
        </p:blipFill>
        <p:spPr bwMode="auto">
          <a:xfrm>
            <a:off x="1905001" y="5257800"/>
            <a:ext cx="1781908" cy="1158240"/>
          </a:xfrm>
          <a:prstGeom prst="rect">
            <a:avLst/>
          </a:prstGeom>
          <a:noFill/>
        </p:spPr>
      </p:pic>
      <p:pic>
        <p:nvPicPr>
          <p:cNvPr id="33125" name="image_6" descr="Lake Garda, with the town of Malcesine on its eastern shore, northern Italy.&#10;[©M. Fritz/SuperStock]">
            <a:hlinkClick r:id="rId13"/>
          </p:cNvPr>
          <p:cNvPicPr>
            <a:picLocks noChangeAspect="1" noChangeArrowheads="1"/>
          </p:cNvPicPr>
          <p:nvPr/>
        </p:nvPicPr>
        <p:blipFill>
          <a:blip r:embed="rId14" cstate="print"/>
          <a:srcRect/>
          <a:stretch>
            <a:fillRect/>
          </a:stretch>
        </p:blipFill>
        <p:spPr bwMode="auto">
          <a:xfrm>
            <a:off x="3810000" y="5181601"/>
            <a:ext cx="1371603" cy="1234441"/>
          </a:xfrm>
          <a:prstGeom prst="rect">
            <a:avLst/>
          </a:prstGeom>
          <a:noFill/>
        </p:spPr>
      </p:pic>
      <p:pic>
        <p:nvPicPr>
          <p:cNvPr id="33123" name="image_8" descr="Genoa, Italy, on the Gulf of Genoa.&#10;[© Dubassyi/Shutterstock.com]">
            <a:hlinkClick r:id="rId15"/>
          </p:cNvPr>
          <p:cNvPicPr>
            <a:picLocks noChangeAspect="1" noChangeArrowheads="1"/>
          </p:cNvPicPr>
          <p:nvPr/>
        </p:nvPicPr>
        <p:blipFill>
          <a:blip r:embed="rId16" cstate="print"/>
          <a:srcRect/>
          <a:stretch>
            <a:fillRect/>
          </a:stretch>
        </p:blipFill>
        <p:spPr bwMode="auto">
          <a:xfrm>
            <a:off x="0" y="5257801"/>
            <a:ext cx="1766455" cy="1165859"/>
          </a:xfrm>
          <a:prstGeom prst="rect">
            <a:avLst/>
          </a:prstGeom>
          <a:noFill/>
        </p:spPr>
      </p:pic>
      <p:pic>
        <p:nvPicPr>
          <p:cNvPr id="33122" name="image_9" descr="The village of Courmayeur in the Pennine Alps, Italy.&#10;[J. Alex Langley/DPI]">
            <a:hlinkClick r:id="rId17"/>
          </p:cNvPr>
          <p:cNvPicPr>
            <a:picLocks noChangeAspect="1" noChangeArrowheads="1"/>
          </p:cNvPicPr>
          <p:nvPr/>
        </p:nvPicPr>
        <p:blipFill>
          <a:blip r:embed="rId18" cstate="print"/>
          <a:srcRect/>
          <a:stretch>
            <a:fillRect/>
          </a:stretch>
        </p:blipFill>
        <p:spPr bwMode="auto">
          <a:xfrm>
            <a:off x="7543802" y="-304800"/>
            <a:ext cx="1309255" cy="1584198"/>
          </a:xfrm>
          <a:prstGeom prst="rect">
            <a:avLst/>
          </a:prstGeom>
          <a:noFill/>
        </p:spPr>
      </p:pic>
      <p:pic>
        <p:nvPicPr>
          <p:cNvPr id="33120" name="image_11" descr="Italian cypress (Cupressus sempervirens).&#10;[W.H. Hodge]">
            <a:hlinkClick r:id="rId19"/>
          </p:cNvPr>
          <p:cNvPicPr>
            <a:picLocks noChangeAspect="1" noChangeArrowheads="1"/>
          </p:cNvPicPr>
          <p:nvPr/>
        </p:nvPicPr>
        <p:blipFill>
          <a:blip r:embed="rId20" cstate="print"/>
          <a:srcRect/>
          <a:stretch>
            <a:fillRect/>
          </a:stretch>
        </p:blipFill>
        <p:spPr bwMode="auto">
          <a:xfrm>
            <a:off x="6172200" y="-304800"/>
            <a:ext cx="1167653" cy="1588008"/>
          </a:xfrm>
          <a:prstGeom prst="rect">
            <a:avLst/>
          </a:prstGeom>
          <a:noFill/>
        </p:spPr>
      </p:pic>
      <p:pic>
        <p:nvPicPr>
          <p:cNvPr id="33106" name="image_25" descr="The Byzantine Empire at the death of Justinian I in ad 565.&#10;[Encyclopædia Britannica, Inc.]">
            <a:hlinkClick r:id="rId21"/>
          </p:cNvPr>
          <p:cNvPicPr>
            <a:picLocks noChangeAspect="1" noChangeArrowheads="1"/>
          </p:cNvPicPr>
          <p:nvPr/>
        </p:nvPicPr>
        <p:blipFill>
          <a:blip r:embed="rId22" cstate="print"/>
          <a:srcRect/>
          <a:stretch>
            <a:fillRect/>
          </a:stretch>
        </p:blipFill>
        <p:spPr bwMode="auto">
          <a:xfrm>
            <a:off x="3810000" y="1954530"/>
            <a:ext cx="3043687" cy="1613154"/>
          </a:xfrm>
          <a:prstGeom prst="rect">
            <a:avLst/>
          </a:prstGeom>
          <a:noFill/>
        </p:spPr>
      </p:pic>
      <p:pic>
        <p:nvPicPr>
          <p:cNvPr id="33102" name="image_29" descr="Outside the medieval town walls of Montagnana, Italy.&#10;[Dal Pra/M. Grimoldi]">
            <a:hlinkClick r:id="rId23"/>
          </p:cNvPr>
          <p:cNvPicPr>
            <a:picLocks noChangeAspect="1" noChangeArrowheads="1"/>
          </p:cNvPicPr>
          <p:nvPr/>
        </p:nvPicPr>
        <p:blipFill>
          <a:blip r:embed="rId24" cstate="print"/>
          <a:srcRect/>
          <a:stretch>
            <a:fillRect/>
          </a:stretch>
        </p:blipFill>
        <p:spPr bwMode="auto">
          <a:xfrm>
            <a:off x="5486400" y="4953000"/>
            <a:ext cx="990600" cy="1485900"/>
          </a:xfrm>
          <a:prstGeom prst="rect">
            <a:avLst/>
          </a:prstGeom>
          <a:noFill/>
        </p:spPr>
      </p:pic>
      <p:pic>
        <p:nvPicPr>
          <p:cNvPr id="33098" name="image_33" descr="Miracle of the True Cross at the Bridge of S. Lorenzo, oil painting by …&#10;[SCALA/Art Resource, New York]">
            <a:hlinkClick r:id="rId25"/>
          </p:cNvPr>
          <p:cNvPicPr>
            <a:picLocks noChangeAspect="1" noChangeArrowheads="1"/>
          </p:cNvPicPr>
          <p:nvPr/>
        </p:nvPicPr>
        <p:blipFill>
          <a:blip r:embed="rId26" cstate="print"/>
          <a:srcRect/>
          <a:stretch>
            <a:fillRect/>
          </a:stretch>
        </p:blipFill>
        <p:spPr bwMode="auto">
          <a:xfrm>
            <a:off x="6629401" y="4800600"/>
            <a:ext cx="2267465" cy="1677924"/>
          </a:xfrm>
          <a:prstGeom prst="rect">
            <a:avLst/>
          </a:prstGeom>
          <a:noFill/>
        </p:spPr>
      </p:pic>
      <p:pic>
        <p:nvPicPr>
          <p:cNvPr id="33072" name="bim982045" descr="http://media-2.web.britannica.com/eb-media/62/1762-050-48897A01.gif"/>
          <p:cNvPicPr>
            <a:picLocks noChangeAspect="1" noChangeArrowheads="1"/>
          </p:cNvPicPr>
          <p:nvPr/>
        </p:nvPicPr>
        <p:blipFill>
          <a:blip r:embed="rId27" cstate="print"/>
          <a:srcRect/>
          <a:stretch>
            <a:fillRect/>
          </a:stretch>
        </p:blipFill>
        <p:spPr bwMode="auto">
          <a:xfrm>
            <a:off x="7315200" y="1447801"/>
            <a:ext cx="1828800" cy="2368849"/>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ChangeArrowheads="1"/>
          </p:cNvSpPr>
          <p:nvPr/>
        </p:nvSpPr>
        <p:spPr bwMode="auto">
          <a:xfrm>
            <a:off x="0" y="-2202727"/>
            <a:ext cx="8305800" cy="4710254"/>
          </a:xfrm>
          <a:prstGeom prst="rect">
            <a:avLst/>
          </a:prstGeom>
          <a:noFill/>
          <a:ln w="9525">
            <a:noFill/>
            <a:miter lim="800000"/>
            <a:headEnd/>
            <a:tailEnd/>
          </a:ln>
          <a:effectLst/>
        </p:spPr>
        <p:txBody>
          <a:bodyPr vert="horz" wrap="square" lIns="12696" tIns="15870" rIns="12696" bIns="1587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0400" b="0" i="0" u="none" strike="noStrike" cap="none" normalizeH="0" baseline="0" dirty="0" smtClean="0">
                <a:ln>
                  <a:noFill/>
                </a:ln>
                <a:solidFill>
                  <a:schemeClr val="tx1"/>
                </a:solidFill>
                <a:effectLst/>
                <a:latin typeface="Arial" pitchFamily="34" charset="0"/>
              </a:rPr>
              <a:t> </a:t>
            </a:r>
            <a:r>
              <a:rPr kumimoji="0" lang="en-US" sz="1800" b="0" i="0" u="none" strike="noStrike" cap="none" normalizeH="0" baseline="0" dirty="0" smtClean="0">
                <a:ln>
                  <a:noFill/>
                </a:ln>
                <a:solidFill>
                  <a:schemeClr val="tx1"/>
                </a:solidFill>
                <a:effectLst/>
                <a:latin typeface="Arial" pitchFamily="34" charset="0"/>
              </a:rPr>
              <a:t>                                                                                        </a:t>
            </a:r>
          </a:p>
        </p:txBody>
      </p:sp>
      <p:pic>
        <p:nvPicPr>
          <p:cNvPr id="7" name="Picture 2" descr="http://www.mutantfrog.com/wp-content/uploads/2009/09/Reform-v.s.-Stability-in-Japans-political-parties-translation.jpg"/>
          <p:cNvPicPr>
            <a:picLocks noChangeAspect="1" noChangeArrowheads="1"/>
          </p:cNvPicPr>
          <p:nvPr/>
        </p:nvPicPr>
        <p:blipFill>
          <a:blip r:embed="rId2" cstate="print"/>
          <a:srcRect/>
          <a:stretch>
            <a:fillRect/>
          </a:stretch>
        </p:blipFill>
        <p:spPr bwMode="auto">
          <a:xfrm>
            <a:off x="0" y="0"/>
            <a:ext cx="7010400" cy="4724400"/>
          </a:xfrm>
          <a:prstGeom prst="rect">
            <a:avLst/>
          </a:prstGeom>
          <a:noFill/>
        </p:spPr>
      </p:pic>
      <p:pic>
        <p:nvPicPr>
          <p:cNvPr id="8" name="Picture 4" descr="Japan map">
            <a:hlinkClick r:id="rId3"/>
          </p:cNvPr>
          <p:cNvPicPr>
            <a:picLocks noChangeAspect="1" noChangeArrowheads="1"/>
          </p:cNvPicPr>
          <p:nvPr/>
        </p:nvPicPr>
        <p:blipFill>
          <a:blip r:embed="rId4" cstate="print"/>
          <a:srcRect/>
          <a:stretch>
            <a:fillRect/>
          </a:stretch>
        </p:blipFill>
        <p:spPr bwMode="auto">
          <a:xfrm>
            <a:off x="5943600" y="3170582"/>
            <a:ext cx="3200400" cy="3687417"/>
          </a:xfrm>
          <a:prstGeom prst="rect">
            <a:avLst/>
          </a:prstGeom>
          <a:noFill/>
        </p:spPr>
      </p:pic>
      <p:sp>
        <p:nvSpPr>
          <p:cNvPr id="9" name="Rectangle 8"/>
          <p:cNvSpPr/>
          <p:nvPr/>
        </p:nvSpPr>
        <p:spPr>
          <a:xfrm>
            <a:off x="0" y="4800601"/>
            <a:ext cx="5867400" cy="1661993"/>
          </a:xfrm>
          <a:prstGeom prst="rect">
            <a:avLst/>
          </a:prstGeom>
          <a:solidFill>
            <a:srgbClr val="CC99FF"/>
          </a:solidFill>
        </p:spPr>
        <p:txBody>
          <a:bodyPr wrap="square">
            <a:spAutoFit/>
          </a:bodyPr>
          <a:lstStyle/>
          <a:p>
            <a:endParaRPr lang="en-US" sz="2400" b="1" u="sng" dirty="0" smtClean="0"/>
          </a:p>
          <a:p>
            <a:r>
              <a:rPr lang="en-US" sz="2400" b="1" u="sng" dirty="0" smtClean="0"/>
              <a:t>Japanese </a:t>
            </a:r>
            <a:r>
              <a:rPr lang="en-US" b="1" dirty="0" smtClean="0"/>
              <a:t>politics uses a multi-party system.</a:t>
            </a:r>
          </a:p>
          <a:p>
            <a:r>
              <a:rPr lang="en-US" b="1" dirty="0" smtClean="0"/>
              <a:t>The politics of Japan is conducted in a framework of a parliamentary, representative democratic monarchy, where Prime Minister of Japan is the head of government. </a:t>
            </a:r>
            <a:endParaRPr lang="en-US" b="1"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ChangeArrowheads="1"/>
          </p:cNvSpPr>
          <p:nvPr/>
        </p:nvSpPr>
        <p:spPr bwMode="auto">
          <a:xfrm>
            <a:off x="0" y="573608"/>
            <a:ext cx="9144000" cy="3139321"/>
          </a:xfrm>
          <a:prstGeom prst="rect">
            <a:avLst/>
          </a:prstGeom>
          <a:solidFill>
            <a:srgbClr val="00B0F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ea typeface="Times New Roman" pitchFamily="18" charset="0"/>
              </a:rPr>
              <a:t>IV.  History of Political Parties in the U.S.</a:t>
            </a:r>
            <a:endParaRPr kumimoji="0" lang="en-US" sz="2000" b="0" i="0" u="none" strike="noStrike" cap="none" normalizeH="0" baseline="0" dirty="0" smtClean="0">
              <a:ln>
                <a:noFill/>
              </a:ln>
              <a:solidFill>
                <a:schemeClr val="tx1"/>
              </a:solidFill>
              <a:effectLst/>
              <a:latin typeface="Arial" pitchFamily="34" charset="0"/>
            </a:endParaRPr>
          </a:p>
          <a:p>
            <a:pPr marL="457200" marR="0" lvl="0" indent="-457200" algn="l" defTabSz="914400" rtl="0" eaLnBrk="0" fontAlgn="base" latinLnBrk="0" hangingPunct="0">
              <a:lnSpc>
                <a:spcPct val="100000"/>
              </a:lnSpc>
              <a:spcBef>
                <a:spcPct val="0"/>
              </a:spcBef>
              <a:spcAft>
                <a:spcPct val="0"/>
              </a:spcAft>
              <a:buClrTx/>
              <a:buSzTx/>
              <a:buFontTx/>
              <a:buAutoNum type="alphaUcPeriod"/>
              <a:tabLst/>
            </a:pPr>
            <a:r>
              <a:rPr kumimoji="0" lang="en-US" sz="2000" b="0" i="0" u="none" strike="noStrike" cap="none" normalizeH="0" baseline="0" dirty="0" smtClean="0">
                <a:ln>
                  <a:noFill/>
                </a:ln>
                <a:solidFill>
                  <a:schemeClr val="tx1"/>
                </a:solidFill>
                <a:effectLst/>
                <a:latin typeface="Arial" pitchFamily="34" charset="0"/>
                <a:ea typeface="Times New Roman" pitchFamily="18" charset="0"/>
              </a:rPr>
              <a:t>Development of Two Party System</a:t>
            </a:r>
            <a:endParaRPr kumimoji="0" lang="en-US" sz="2000" b="0" i="0" u="none" strike="noStrike" cap="none" normalizeH="0" baseline="0" dirty="0" smtClean="0">
              <a:ln>
                <a:noFill/>
              </a:ln>
              <a:solidFill>
                <a:schemeClr val="tx1"/>
              </a:solidFill>
              <a:effectLst/>
              <a:latin typeface="Arial" pitchFamily="34" charset="0"/>
            </a:endParaRPr>
          </a:p>
          <a:p>
            <a:pPr marL="457200" marR="0" lvl="0" indent="-457200" algn="l" defTabSz="914400" rtl="0" eaLnBrk="0" fontAlgn="base" latinLnBrk="0" hangingPunct="0">
              <a:lnSpc>
                <a:spcPct val="100000"/>
              </a:lnSpc>
              <a:spcBef>
                <a:spcPct val="0"/>
              </a:spcBef>
              <a:spcAft>
                <a:spcPct val="0"/>
              </a:spcAft>
              <a:buClrTx/>
              <a:buSzTx/>
              <a:tabLst/>
            </a:pPr>
            <a:r>
              <a:rPr kumimoji="0" lang="en-US" sz="2000" b="0" i="0" u="none" strike="noStrike" cap="none" normalizeH="0" baseline="0" dirty="0" smtClean="0">
                <a:ln>
                  <a:noFill/>
                </a:ln>
                <a:solidFill>
                  <a:schemeClr val="tx1"/>
                </a:solidFill>
                <a:effectLst/>
                <a:latin typeface="Arial" pitchFamily="34" charset="0"/>
                <a:ea typeface="Times New Roman" pitchFamily="18" charset="0"/>
              </a:rPr>
              <a:t>	</a:t>
            </a:r>
            <a:endParaRPr kumimoji="0" lang="en-US" sz="2000" b="0" i="0" u="none" strike="noStrike" cap="none" normalizeH="0" baseline="0" dirty="0" smtClean="0">
              <a:ln>
                <a:noFill/>
              </a:ln>
              <a:solidFill>
                <a:schemeClr val="tx1"/>
              </a:solidFill>
              <a:effectLst/>
              <a:latin typeface="Arial" pitchFamily="34" charset="0"/>
            </a:endParaRPr>
          </a:p>
          <a:p>
            <a:pPr marL="457200" marR="0" lvl="0" indent="-457200" algn="l" defTabSz="914400" rtl="0" eaLnBrk="0" fontAlgn="base" latinLnBrk="0" hangingPunct="0">
              <a:lnSpc>
                <a:spcPct val="100000"/>
              </a:lnSpc>
              <a:spcBef>
                <a:spcPct val="0"/>
              </a:spcBef>
              <a:spcAft>
                <a:spcPct val="0"/>
              </a:spcAft>
              <a:buClrTx/>
              <a:buSzTx/>
              <a:buFontTx/>
              <a:buAutoNum type="arabicPeriod"/>
              <a:tabLst/>
            </a:pPr>
            <a:r>
              <a:rPr kumimoji="0" lang="en-US" sz="2000" b="0" i="0" u="none" strike="noStrike" cap="none" normalizeH="0" baseline="0" dirty="0" smtClean="0">
                <a:ln>
                  <a:noFill/>
                </a:ln>
                <a:solidFill>
                  <a:schemeClr val="tx1"/>
                </a:solidFill>
                <a:effectLst/>
                <a:latin typeface="Arial" pitchFamily="34" charset="0"/>
                <a:ea typeface="Times New Roman" pitchFamily="18" charset="0"/>
              </a:rPr>
              <a:t>The first political parties formed in the debate over the Constitution</a:t>
            </a:r>
            <a:endParaRPr kumimoji="0" lang="en-US" sz="2000" b="0" i="0" u="none" strike="noStrike" cap="none" normalizeH="0" baseline="0" dirty="0" smtClean="0">
              <a:ln>
                <a:noFill/>
              </a:ln>
              <a:solidFill>
                <a:schemeClr val="tx1"/>
              </a:solidFill>
              <a:effectLst/>
              <a:latin typeface="Arial" pitchFamily="34" charset="0"/>
            </a:endParaRPr>
          </a:p>
          <a:p>
            <a:pPr marL="457200" marR="0" lvl="0" indent="-457200" algn="l" defTabSz="914400" rtl="0" eaLnBrk="0" fontAlgn="base" latinLnBrk="0" hangingPunct="0">
              <a:lnSpc>
                <a:spcPct val="100000"/>
              </a:lnSpc>
              <a:spcBef>
                <a:spcPct val="0"/>
              </a:spcBef>
              <a:spcAft>
                <a:spcPct val="0"/>
              </a:spcAft>
              <a:buClrTx/>
              <a:buSzTx/>
              <a:tabLst/>
            </a:pPr>
            <a:r>
              <a:rPr kumimoji="0" lang="en-US" sz="2000" b="0" i="0" u="none" strike="noStrike" cap="none" normalizeH="0" baseline="0" dirty="0" smtClean="0">
                <a:ln>
                  <a:noFill/>
                </a:ln>
                <a:solidFill>
                  <a:schemeClr val="tx1"/>
                </a:solidFill>
                <a:effectLst/>
                <a:latin typeface="Arial" pitchFamily="34" charset="0"/>
                <a:ea typeface="Times New Roman" pitchFamily="18" charset="0"/>
              </a:rPr>
              <a:t>		a. Federalist – supported the Constitution </a:t>
            </a:r>
            <a:endParaRPr kumimoji="0" lang="en-US" sz="20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ea typeface="Times New Roman" pitchFamily="18" charset="0"/>
              </a:rPr>
              <a:t>	</a:t>
            </a:r>
            <a:endParaRPr kumimoji="0" lang="en-US" sz="20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ea typeface="Times New Roman" pitchFamily="18" charset="0"/>
              </a:rPr>
              <a:t>	b. Anti-Federalist- Opposed the Constitution and became known as the  				Democratic- Republicans</a:t>
            </a:r>
            <a:endParaRPr kumimoji="0" lang="en-US" sz="20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pic>
        <p:nvPicPr>
          <p:cNvPr id="35843" name="Picture 3" descr="http://charliekennedy.files.wordpress.com/2009/10/1027-federalist-papers-1787-2.jpg"/>
          <p:cNvPicPr>
            <a:picLocks noChangeAspect="1" noChangeArrowheads="1"/>
          </p:cNvPicPr>
          <p:nvPr/>
        </p:nvPicPr>
        <p:blipFill>
          <a:blip r:embed="rId3" cstate="print"/>
          <a:srcRect/>
          <a:stretch>
            <a:fillRect/>
          </a:stretch>
        </p:blipFill>
        <p:spPr bwMode="auto">
          <a:xfrm>
            <a:off x="2514600" y="3581400"/>
            <a:ext cx="3846513" cy="2848542"/>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http://img.chogger.com/c/kvKW1/main.png"/>
          <p:cNvPicPr>
            <a:picLocks noChangeAspect="1" noChangeArrowheads="1"/>
          </p:cNvPicPr>
          <p:nvPr/>
        </p:nvPicPr>
        <p:blipFill>
          <a:blip r:embed="rId2" cstate="print"/>
          <a:srcRect/>
          <a:stretch>
            <a:fillRect/>
          </a:stretch>
        </p:blipFill>
        <p:spPr bwMode="auto">
          <a:xfrm>
            <a:off x="838200" y="-380999"/>
            <a:ext cx="7467600" cy="7772400"/>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52400"/>
            <a:ext cx="8610600" cy="7017306"/>
          </a:xfrm>
          <a:prstGeom prst="rect">
            <a:avLst/>
          </a:prstGeom>
          <a:solidFill>
            <a:srgbClr val="FFCCFF"/>
          </a:solidFill>
        </p:spPr>
        <p:txBody>
          <a:bodyPr wrap="square">
            <a:spAutoFit/>
          </a:bodyPr>
          <a:lstStyle/>
          <a:p>
            <a:pPr lvl="0" eaLnBrk="0" fontAlgn="base" hangingPunct="0">
              <a:spcBef>
                <a:spcPct val="0"/>
              </a:spcBef>
              <a:spcAft>
                <a:spcPct val="0"/>
              </a:spcAft>
            </a:pPr>
            <a:endParaRPr lang="en-US" dirty="0" smtClean="0">
              <a:latin typeface="Arial" pitchFamily="34" charset="0"/>
              <a:ea typeface="Times New Roman" pitchFamily="18" charset="0"/>
            </a:endParaRPr>
          </a:p>
          <a:p>
            <a:pPr lvl="0" eaLnBrk="0" fontAlgn="base" hangingPunct="0">
              <a:spcBef>
                <a:spcPct val="0"/>
              </a:spcBef>
              <a:spcAft>
                <a:spcPct val="0"/>
              </a:spcAft>
            </a:pPr>
            <a:endParaRPr lang="en-US" dirty="0" smtClean="0">
              <a:latin typeface="Arial" pitchFamily="34" charset="0"/>
              <a:ea typeface="Times New Roman" pitchFamily="18" charset="0"/>
            </a:endParaRPr>
          </a:p>
          <a:p>
            <a:pPr lvl="0" eaLnBrk="0" fontAlgn="base" hangingPunct="0">
              <a:spcBef>
                <a:spcPct val="0"/>
              </a:spcBef>
              <a:spcAft>
                <a:spcPct val="0"/>
              </a:spcAft>
            </a:pPr>
            <a:endParaRPr lang="en-US" dirty="0" smtClean="0">
              <a:latin typeface="Arial" pitchFamily="34" charset="0"/>
              <a:ea typeface="Times New Roman" pitchFamily="18" charset="0"/>
            </a:endParaRPr>
          </a:p>
          <a:p>
            <a:pPr lvl="0" eaLnBrk="0" fontAlgn="base" hangingPunct="0">
              <a:spcBef>
                <a:spcPct val="0"/>
              </a:spcBef>
              <a:spcAft>
                <a:spcPct val="0"/>
              </a:spcAft>
            </a:pPr>
            <a:r>
              <a:rPr lang="en-US" dirty="0" smtClean="0">
                <a:latin typeface="Arial" pitchFamily="34" charset="0"/>
                <a:ea typeface="Times New Roman" pitchFamily="18" charset="0"/>
              </a:rPr>
              <a:t>2. Since the division over the Constitution, political control of the U.S. has been 			    held by two main parties</a:t>
            </a:r>
            <a:endParaRPr lang="en-US" dirty="0" smtClean="0">
              <a:latin typeface="Arial" pitchFamily="34" charset="0"/>
            </a:endParaRPr>
          </a:p>
          <a:p>
            <a:pPr lvl="0" eaLnBrk="0" fontAlgn="base" hangingPunct="0">
              <a:spcBef>
                <a:spcPct val="0"/>
              </a:spcBef>
              <a:spcAft>
                <a:spcPct val="0"/>
              </a:spcAft>
            </a:pPr>
            <a:endParaRPr lang="en-US" dirty="0" smtClean="0">
              <a:latin typeface="Arial" pitchFamily="34" charset="0"/>
              <a:ea typeface="Times New Roman" pitchFamily="18" charset="0"/>
            </a:endParaRPr>
          </a:p>
          <a:p>
            <a:pPr lvl="0" eaLnBrk="0" fontAlgn="base" hangingPunct="0">
              <a:spcBef>
                <a:spcPct val="0"/>
              </a:spcBef>
              <a:spcAft>
                <a:spcPct val="0"/>
              </a:spcAft>
            </a:pPr>
            <a:r>
              <a:rPr lang="en-US" dirty="0" smtClean="0">
                <a:latin typeface="Arial" pitchFamily="34" charset="0"/>
                <a:ea typeface="Times New Roman" pitchFamily="18" charset="0"/>
              </a:rPr>
              <a:t>3. The party’s in control have changed.</a:t>
            </a:r>
          </a:p>
          <a:p>
            <a:pPr lvl="0" eaLnBrk="0" fontAlgn="base" hangingPunct="0">
              <a:spcBef>
                <a:spcPct val="0"/>
              </a:spcBef>
              <a:spcAft>
                <a:spcPct val="0"/>
              </a:spcAft>
            </a:pPr>
            <a:r>
              <a:rPr lang="en-US" dirty="0" smtClean="0">
                <a:latin typeface="Arial" pitchFamily="34" charset="0"/>
                <a:ea typeface="Times New Roman" pitchFamily="18" charset="0"/>
              </a:rPr>
              <a:t>        a. </a:t>
            </a:r>
            <a:r>
              <a:rPr lang="en-US" u="sng" dirty="0" smtClean="0">
                <a:latin typeface="Arial" pitchFamily="34" charset="0"/>
                <a:ea typeface="Times New Roman" pitchFamily="18" charset="0"/>
              </a:rPr>
              <a:t>Democratic- Republicans</a:t>
            </a:r>
            <a:r>
              <a:rPr lang="en-US" dirty="0" smtClean="0">
                <a:latin typeface="Arial" pitchFamily="34" charset="0"/>
                <a:ea typeface="Times New Roman" pitchFamily="18" charset="0"/>
              </a:rPr>
              <a:t> became the Democrats – in support of slavery</a:t>
            </a:r>
          </a:p>
          <a:p>
            <a:pPr lvl="0" indent="457200" eaLnBrk="0" fontAlgn="base" hangingPunct="0">
              <a:spcBef>
                <a:spcPct val="0"/>
              </a:spcBef>
              <a:spcAft>
                <a:spcPct val="0"/>
              </a:spcAft>
            </a:pPr>
            <a:r>
              <a:rPr lang="en-US" dirty="0" smtClean="0">
                <a:latin typeface="Arial" pitchFamily="34" charset="0"/>
                <a:ea typeface="Times New Roman" pitchFamily="18" charset="0"/>
              </a:rPr>
              <a:t>		(opposed Andrew Jackson 1828)</a:t>
            </a:r>
            <a:endParaRPr lang="en-US" sz="1000" dirty="0" smtClean="0">
              <a:latin typeface="Arial" pitchFamily="34" charset="0"/>
            </a:endParaRPr>
          </a:p>
          <a:p>
            <a:pPr lvl="0" indent="457200" eaLnBrk="0" fontAlgn="base" hangingPunct="0">
              <a:spcBef>
                <a:spcPct val="0"/>
              </a:spcBef>
              <a:spcAft>
                <a:spcPct val="0"/>
              </a:spcAft>
            </a:pPr>
            <a:endParaRPr lang="en-US" dirty="0" smtClean="0">
              <a:latin typeface="Arial" pitchFamily="34" charset="0"/>
              <a:ea typeface="Times New Roman" pitchFamily="18" charset="0"/>
            </a:endParaRPr>
          </a:p>
          <a:p>
            <a:pPr lvl="0" indent="457200" eaLnBrk="0" fontAlgn="base" hangingPunct="0">
              <a:spcBef>
                <a:spcPct val="0"/>
              </a:spcBef>
              <a:spcAft>
                <a:spcPct val="0"/>
              </a:spcAft>
            </a:pPr>
            <a:r>
              <a:rPr lang="en-US" dirty="0" smtClean="0">
                <a:latin typeface="Arial" pitchFamily="34" charset="0"/>
                <a:ea typeface="Times New Roman" pitchFamily="18" charset="0"/>
              </a:rPr>
              <a:t>b. </a:t>
            </a:r>
            <a:r>
              <a:rPr lang="en-US" u="sng" dirty="0" smtClean="0">
                <a:latin typeface="Arial" pitchFamily="34" charset="0"/>
                <a:ea typeface="Times New Roman" pitchFamily="18" charset="0"/>
              </a:rPr>
              <a:t>National Republicans/Whigs </a:t>
            </a:r>
            <a:r>
              <a:rPr lang="en-US" dirty="0" smtClean="0">
                <a:latin typeface="Arial" pitchFamily="34" charset="0"/>
                <a:ea typeface="Times New Roman" pitchFamily="18" charset="0"/>
              </a:rPr>
              <a:t>:  split from the D-R  to promote strong</a:t>
            </a:r>
          </a:p>
          <a:p>
            <a:pPr lvl="0" indent="457200" eaLnBrk="0" fontAlgn="base" hangingPunct="0">
              <a:spcBef>
                <a:spcPct val="0"/>
              </a:spcBef>
              <a:spcAft>
                <a:spcPct val="0"/>
              </a:spcAft>
            </a:pPr>
            <a:r>
              <a:rPr lang="en-US" sz="1000" dirty="0" smtClean="0">
                <a:latin typeface="Arial" pitchFamily="34" charset="0"/>
              </a:rPr>
              <a:t> 	</a:t>
            </a:r>
            <a:r>
              <a:rPr lang="en-US" dirty="0" smtClean="0">
                <a:latin typeface="Arial" pitchFamily="34" charset="0"/>
                <a:ea typeface="Times New Roman" pitchFamily="18" charset="0"/>
              </a:rPr>
              <a:t> national government, compete with democrats</a:t>
            </a:r>
            <a:endParaRPr lang="en-US" sz="1000" dirty="0" smtClean="0">
              <a:latin typeface="Arial" pitchFamily="34" charset="0"/>
            </a:endParaRPr>
          </a:p>
          <a:p>
            <a:pPr lvl="0" indent="457200" eaLnBrk="0" fontAlgn="base" hangingPunct="0">
              <a:spcBef>
                <a:spcPct val="0"/>
              </a:spcBef>
              <a:spcAft>
                <a:spcPct val="0"/>
              </a:spcAft>
            </a:pPr>
            <a:endParaRPr lang="en-US" dirty="0" smtClean="0">
              <a:latin typeface="Arial" pitchFamily="34" charset="0"/>
              <a:ea typeface="Times New Roman" pitchFamily="18" charset="0"/>
            </a:endParaRPr>
          </a:p>
          <a:p>
            <a:pPr lvl="0" indent="457200" eaLnBrk="0" fontAlgn="base" hangingPunct="0">
              <a:spcBef>
                <a:spcPct val="0"/>
              </a:spcBef>
              <a:spcAft>
                <a:spcPct val="0"/>
              </a:spcAft>
            </a:pPr>
            <a:r>
              <a:rPr lang="en-US" dirty="0" smtClean="0">
                <a:latin typeface="Arial" pitchFamily="34" charset="0"/>
                <a:ea typeface="Times New Roman" pitchFamily="18" charset="0"/>
              </a:rPr>
              <a:t>c. </a:t>
            </a:r>
            <a:r>
              <a:rPr lang="en-US" u="sng" dirty="0" smtClean="0">
                <a:latin typeface="Arial" pitchFamily="34" charset="0"/>
                <a:ea typeface="Times New Roman" pitchFamily="18" charset="0"/>
              </a:rPr>
              <a:t>Democratic : </a:t>
            </a:r>
            <a:r>
              <a:rPr lang="en-US" dirty="0" smtClean="0">
                <a:latin typeface="Arial" pitchFamily="34" charset="0"/>
                <a:ea typeface="Times New Roman" pitchFamily="18" charset="0"/>
              </a:rPr>
              <a:t> (present)   (supported Andrew Jackson  in 1828) , two </a:t>
            </a:r>
          </a:p>
          <a:p>
            <a:pPr lvl="0" indent="457200" eaLnBrk="0" fontAlgn="base" hangingPunct="0">
              <a:spcBef>
                <a:spcPct val="0"/>
              </a:spcBef>
              <a:spcAft>
                <a:spcPct val="0"/>
              </a:spcAft>
            </a:pPr>
            <a:r>
              <a:rPr lang="en-US" dirty="0" smtClean="0">
                <a:latin typeface="Arial" pitchFamily="34" charset="0"/>
                <a:ea typeface="Times New Roman" pitchFamily="18" charset="0"/>
              </a:rPr>
              <a:t>	main political parties in the U.S.</a:t>
            </a:r>
            <a:endParaRPr lang="en-US" sz="1000" dirty="0" smtClean="0">
              <a:latin typeface="Arial" pitchFamily="34" charset="0"/>
            </a:endParaRPr>
          </a:p>
          <a:p>
            <a:pPr lvl="0" indent="457200" eaLnBrk="0" fontAlgn="base" hangingPunct="0">
              <a:spcBef>
                <a:spcPct val="0"/>
              </a:spcBef>
              <a:spcAft>
                <a:spcPct val="0"/>
              </a:spcAft>
            </a:pPr>
            <a:r>
              <a:rPr lang="en-US" dirty="0" smtClean="0">
                <a:latin typeface="Arial" pitchFamily="34" charset="0"/>
                <a:ea typeface="Times New Roman" pitchFamily="18" charset="0"/>
              </a:rPr>
              <a:t>		</a:t>
            </a:r>
            <a:endParaRPr lang="en-US" sz="1000" dirty="0" smtClean="0">
              <a:latin typeface="Arial" pitchFamily="34" charset="0"/>
            </a:endParaRPr>
          </a:p>
          <a:p>
            <a:pPr lvl="0" indent="457200" eaLnBrk="0" fontAlgn="base" hangingPunct="0">
              <a:spcBef>
                <a:spcPct val="0"/>
              </a:spcBef>
              <a:spcAft>
                <a:spcPct val="0"/>
              </a:spcAft>
            </a:pPr>
            <a:r>
              <a:rPr lang="en-US" dirty="0" smtClean="0">
                <a:latin typeface="Arial" pitchFamily="34" charset="0"/>
                <a:ea typeface="Times New Roman" pitchFamily="18" charset="0"/>
              </a:rPr>
              <a:t>d. </a:t>
            </a:r>
            <a:r>
              <a:rPr lang="en-US" u="sng" dirty="0" smtClean="0">
                <a:latin typeface="Arial" pitchFamily="34" charset="0"/>
                <a:ea typeface="Times New Roman" pitchFamily="18" charset="0"/>
              </a:rPr>
              <a:t>Republican:</a:t>
            </a:r>
            <a:r>
              <a:rPr lang="en-US" dirty="0" smtClean="0">
                <a:latin typeface="Arial" pitchFamily="34" charset="0"/>
                <a:ea typeface="Times New Roman" pitchFamily="18" charset="0"/>
              </a:rPr>
              <a:t>  anti –slavery formed to oppose the Democrats (Lincoln)</a:t>
            </a:r>
            <a:endParaRPr lang="en-US" sz="1000" dirty="0" smtClean="0">
              <a:latin typeface="Arial" pitchFamily="34" charset="0"/>
            </a:endParaRPr>
          </a:p>
          <a:p>
            <a:pPr lvl="0" indent="457200" eaLnBrk="0" fontAlgn="base" hangingPunct="0">
              <a:spcBef>
                <a:spcPct val="0"/>
              </a:spcBef>
              <a:spcAft>
                <a:spcPct val="0"/>
              </a:spcAft>
            </a:pPr>
            <a:endParaRPr lang="en-US" dirty="0" smtClean="0">
              <a:latin typeface="Arial" pitchFamily="34" charset="0"/>
              <a:ea typeface="Times New Roman" pitchFamily="18" charset="0"/>
            </a:endParaRPr>
          </a:p>
          <a:p>
            <a:pPr lvl="0" indent="457200" eaLnBrk="0" fontAlgn="base" hangingPunct="0">
              <a:spcBef>
                <a:spcPct val="0"/>
              </a:spcBef>
              <a:spcAft>
                <a:spcPct val="0"/>
              </a:spcAft>
            </a:pPr>
            <a:r>
              <a:rPr lang="en-US" dirty="0" smtClean="0">
                <a:latin typeface="Arial" pitchFamily="34" charset="0"/>
                <a:ea typeface="Times New Roman" pitchFamily="18" charset="0"/>
              </a:rPr>
              <a:t>e. Since the 1860 the Democrats and Republicans have been the two main</a:t>
            </a:r>
          </a:p>
          <a:p>
            <a:pPr lvl="0" indent="457200" eaLnBrk="0" fontAlgn="base" hangingPunct="0">
              <a:spcBef>
                <a:spcPct val="0"/>
              </a:spcBef>
              <a:spcAft>
                <a:spcPct val="0"/>
              </a:spcAft>
            </a:pPr>
            <a:r>
              <a:rPr lang="en-US" dirty="0" smtClean="0">
                <a:latin typeface="Arial" pitchFamily="34" charset="0"/>
                <a:ea typeface="Times New Roman" pitchFamily="18" charset="0"/>
              </a:rPr>
              <a:t>		 political parties in the U.S.</a:t>
            </a:r>
            <a:endParaRPr lang="en-US" sz="2400" dirty="0" smtClean="0">
              <a:latin typeface="Arial" pitchFamily="34" charset="0"/>
            </a:endParaRPr>
          </a:p>
          <a:p>
            <a:pPr lvl="0" eaLnBrk="0" fontAlgn="base" hangingPunct="0">
              <a:spcBef>
                <a:spcPct val="0"/>
              </a:spcBef>
              <a:spcAft>
                <a:spcPct val="0"/>
              </a:spcAft>
            </a:pPr>
            <a:endParaRPr lang="en-US" dirty="0" smtClean="0">
              <a:latin typeface="Arial" pitchFamily="34" charset="0"/>
              <a:ea typeface="Times New Roman" pitchFamily="18" charset="0"/>
            </a:endParaRPr>
          </a:p>
          <a:p>
            <a:pPr lvl="0" eaLnBrk="0" fontAlgn="base" hangingPunct="0">
              <a:spcBef>
                <a:spcPct val="0"/>
              </a:spcBef>
              <a:spcAft>
                <a:spcPct val="0"/>
              </a:spcAft>
            </a:pPr>
            <a:endParaRPr lang="en-US" dirty="0" smtClean="0">
              <a:latin typeface="Arial" pitchFamily="34" charset="0"/>
            </a:endParaRPr>
          </a:p>
          <a:p>
            <a:pPr lvl="0" eaLnBrk="0" fontAlgn="base" hangingPunct="0">
              <a:spcBef>
                <a:spcPct val="0"/>
              </a:spcBef>
              <a:spcAft>
                <a:spcPct val="0"/>
              </a:spcAft>
            </a:pPr>
            <a:r>
              <a:rPr lang="en-US" dirty="0" smtClean="0">
                <a:latin typeface="Arial" pitchFamily="34" charset="0"/>
                <a:ea typeface="Times New Roman" pitchFamily="18" charset="0"/>
              </a:rPr>
              <a:t>    </a:t>
            </a:r>
            <a:endParaRPr lang="en-US" dirty="0" smtClean="0">
              <a:latin typeface="Arial" pitchFamily="34" charset="0"/>
            </a:endParaRPr>
          </a:p>
          <a:p>
            <a:pPr lvl="0" eaLnBrk="0" fontAlgn="base" hangingPunct="0">
              <a:spcBef>
                <a:spcPct val="0"/>
              </a:spcBef>
              <a:spcAft>
                <a:spcPct val="0"/>
              </a:spcAft>
            </a:pPr>
            <a:endParaRPr lang="en-US" dirty="0" smtClean="0">
              <a:latin typeface="Arial" pitchFamily="34" charset="0"/>
            </a:endParaRPr>
          </a:p>
          <a:p>
            <a:pPr lvl="0" eaLnBrk="0" fontAlgn="base" hangingPunct="0">
              <a:spcBef>
                <a:spcPct val="0"/>
              </a:spcBef>
              <a:spcAft>
                <a:spcPct val="0"/>
              </a:spcAft>
            </a:pPr>
            <a:endParaRPr lang="en-US" dirty="0" smtClean="0">
              <a:latin typeface="Arial" pitchFamily="34" charset="0"/>
            </a:endParaRPr>
          </a:p>
        </p:txBody>
      </p:sp>
      <p:sp>
        <p:nvSpPr>
          <p:cNvPr id="26625" name="Rectangle 1"/>
          <p:cNvSpPr>
            <a:spLocks noChangeArrowheads="1"/>
          </p:cNvSpPr>
          <p:nvPr/>
        </p:nvSpPr>
        <p:spPr bwMode="auto">
          <a:xfrm>
            <a:off x="0" y="43934"/>
            <a:ext cx="6463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buFontTx/>
              <a:buChar char="•"/>
              <a:tabLst/>
            </a:pPr>
            <a:endParaRPr kumimoji="0" lang="en-US" sz="1800" b="0"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8" name="Picture 4" descr="http://www.fashion-res.com/EX/10-07-14/political_timeline.jpg"/>
          <p:cNvPicPr>
            <a:picLocks noChangeAspect="1" noChangeArrowheads="1"/>
          </p:cNvPicPr>
          <p:nvPr/>
        </p:nvPicPr>
        <p:blipFill>
          <a:blip r:embed="rId2" cstate="print"/>
          <a:srcRect/>
          <a:stretch>
            <a:fillRect/>
          </a:stretch>
        </p:blipFill>
        <p:spPr bwMode="auto">
          <a:xfrm>
            <a:off x="0" y="0"/>
            <a:ext cx="6248400" cy="13591161"/>
          </a:xfrm>
          <a:prstGeom prst="rect">
            <a:avLst/>
          </a:prstGeom>
          <a:noFill/>
        </p:spPr>
      </p:pic>
      <p:pic>
        <p:nvPicPr>
          <p:cNvPr id="41990" name="Picture 6" descr="http://www.fashion-res.com/EX/10-07-14/political_timeline.jpg"/>
          <p:cNvPicPr>
            <a:picLocks noChangeAspect="1" noChangeArrowheads="1"/>
          </p:cNvPicPr>
          <p:nvPr/>
        </p:nvPicPr>
        <p:blipFill>
          <a:blip r:embed="rId2" cstate="print"/>
          <a:srcRect/>
          <a:stretch>
            <a:fillRect/>
          </a:stretch>
        </p:blipFill>
        <p:spPr bwMode="auto">
          <a:xfrm>
            <a:off x="6324600" y="-8382000"/>
            <a:ext cx="4361435" cy="19659600"/>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7391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http://2.bp.blogspot.com/_pKksAU9vrsk/SOLFrVFshPI/AAAAAAAAAWg/b9wsimFWgNI/s1600/US.jpg"/>
          <p:cNvPicPr>
            <a:picLocks noChangeAspect="1" noChangeArrowheads="1"/>
          </p:cNvPicPr>
          <p:nvPr/>
        </p:nvPicPr>
        <p:blipFill>
          <a:blip r:embed="rId2" cstate="print"/>
          <a:srcRect/>
          <a:stretch>
            <a:fillRect/>
          </a:stretch>
        </p:blipFill>
        <p:spPr bwMode="auto">
          <a:xfrm>
            <a:off x="-72199" y="2362200"/>
            <a:ext cx="9216200" cy="3725587"/>
          </a:xfrm>
          <a:prstGeom prst="rect">
            <a:avLst/>
          </a:prstGeom>
          <a:noFill/>
        </p:spPr>
      </p:pic>
      <p:sp>
        <p:nvSpPr>
          <p:cNvPr id="5" name="TextBox 4"/>
          <p:cNvSpPr txBox="1"/>
          <p:nvPr/>
        </p:nvSpPr>
        <p:spPr>
          <a:xfrm>
            <a:off x="990600" y="609600"/>
            <a:ext cx="5638800" cy="584775"/>
          </a:xfrm>
          <a:prstGeom prst="rect">
            <a:avLst/>
          </a:prstGeom>
          <a:solidFill>
            <a:srgbClr val="9933FF"/>
          </a:solidFill>
        </p:spPr>
        <p:txBody>
          <a:bodyPr wrap="square" rtlCol="0">
            <a:spAutoFit/>
          </a:bodyPr>
          <a:lstStyle/>
          <a:p>
            <a:r>
              <a:rPr lang="en-US" sz="3200" dirty="0" smtClean="0">
                <a:solidFill>
                  <a:schemeClr val="bg1"/>
                </a:solidFill>
              </a:rPr>
              <a:t>Modern US Political Party History</a:t>
            </a:r>
            <a:endParaRPr lang="en-US" sz="3200" dirty="0">
              <a:solidFill>
                <a:schemeClr val="bg1"/>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
          <p:cNvSpPr>
            <a:spLocks noChangeArrowheads="1"/>
          </p:cNvSpPr>
          <p:nvPr/>
        </p:nvSpPr>
        <p:spPr bwMode="auto">
          <a:xfrm>
            <a:off x="0" y="180075"/>
            <a:ext cx="9144000" cy="58785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rPr>
              <a:t>V. </a:t>
            </a:r>
            <a:r>
              <a:rPr kumimoji="0" lang="en-US" sz="1600" b="0" i="0" u="none" strike="noStrike" cap="none" normalizeH="0" baseline="0" dirty="0" smtClean="0">
                <a:ln>
                  <a:noFill/>
                </a:ln>
                <a:solidFill>
                  <a:schemeClr val="tx1"/>
                </a:solidFill>
                <a:effectLst/>
                <a:latin typeface="Arial" pitchFamily="34" charset="0"/>
                <a:ea typeface="Times New Roman" pitchFamily="18" charset="0"/>
              </a:rPr>
              <a:t>Third Parties – a minor party that is challenging the main party’s</a:t>
            </a:r>
            <a:endParaRPr kumimoji="0" lang="en-US" sz="1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1600" dirty="0" smtClean="0">
                <a:latin typeface="Arial" pitchFamily="34" charset="0"/>
                <a:ea typeface="Times New Roman" pitchFamily="18" charset="0"/>
              </a:rPr>
              <a:t>      </a:t>
            </a:r>
            <a:r>
              <a:rPr kumimoji="0" lang="en-US" sz="1600" b="0" i="0" u="none" strike="noStrike" cap="none" normalizeH="0" baseline="0" dirty="0" smtClean="0">
                <a:ln>
                  <a:noFill/>
                </a:ln>
                <a:solidFill>
                  <a:schemeClr val="tx1"/>
                </a:solidFill>
                <a:effectLst/>
                <a:latin typeface="Arial" pitchFamily="34" charset="0"/>
                <a:ea typeface="Times New Roman" pitchFamily="18" charset="0"/>
              </a:rPr>
              <a:t>A. Why Third Parties Form</a:t>
            </a:r>
            <a:endParaRPr kumimoji="0" lang="en-US" sz="1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1600" dirty="0" smtClean="0">
                <a:latin typeface="Arial" pitchFamily="34" charset="0"/>
                <a:ea typeface="Times New Roman" pitchFamily="18" charset="0"/>
              </a:rPr>
              <a:t>           1.</a:t>
            </a:r>
            <a:r>
              <a:rPr kumimoji="0" lang="en-US" sz="1600" b="0" i="0" u="none" strike="noStrike" cap="none" normalizeH="0" baseline="0" dirty="0" smtClean="0">
                <a:ln>
                  <a:noFill/>
                </a:ln>
                <a:solidFill>
                  <a:schemeClr val="tx1"/>
                </a:solidFill>
                <a:effectLst/>
                <a:latin typeface="Arial" pitchFamily="34" charset="0"/>
                <a:ea typeface="Times New Roman" pitchFamily="18" charset="0"/>
              </a:rPr>
              <a:t> To support a Single Issue- Prohibit Party- opposed alcohol and wanted to see it banned </a:t>
            </a:r>
            <a:endParaRPr kumimoji="0" lang="en-US" sz="1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1600" dirty="0" smtClean="0">
                <a:latin typeface="Arial" pitchFamily="34" charset="0"/>
                <a:ea typeface="Times New Roman" pitchFamily="18" charset="0"/>
              </a:rPr>
              <a:t>           </a:t>
            </a:r>
            <a:r>
              <a:rPr kumimoji="0" lang="en-US" sz="1600" b="0" i="0" u="none" strike="noStrike" cap="none" normalizeH="0" baseline="0" dirty="0" smtClean="0">
                <a:ln>
                  <a:noFill/>
                </a:ln>
                <a:solidFill>
                  <a:schemeClr val="tx1"/>
                </a:solidFill>
                <a:effectLst/>
                <a:latin typeface="Arial" pitchFamily="34" charset="0"/>
                <a:ea typeface="Times New Roman" pitchFamily="18" charset="0"/>
              </a:rPr>
              <a:t>2. To support Political Beliefs</a:t>
            </a:r>
            <a:endParaRPr kumimoji="0" lang="en-US" sz="1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Times New Roman" pitchFamily="18" charset="0"/>
              </a:rPr>
              <a:t>	a. </a:t>
            </a:r>
            <a:r>
              <a:rPr kumimoji="0" lang="en-US" sz="1600" b="0" i="0" u="sng" strike="noStrike" cap="none" normalizeH="0" baseline="0" dirty="0" smtClean="0">
                <a:ln>
                  <a:noFill/>
                </a:ln>
                <a:solidFill>
                  <a:schemeClr val="tx1"/>
                </a:solidFill>
                <a:effectLst/>
                <a:latin typeface="Arial" pitchFamily="34" charset="0"/>
                <a:ea typeface="Times New Roman" pitchFamily="18" charset="0"/>
              </a:rPr>
              <a:t>American Socialist Labor Party </a:t>
            </a:r>
            <a:r>
              <a:rPr kumimoji="0" lang="en-US" sz="1600" b="0" i="0" u="none" strike="noStrike" cap="none" normalizeH="0" baseline="0" dirty="0" smtClean="0">
                <a:ln>
                  <a:noFill/>
                </a:ln>
                <a:solidFill>
                  <a:schemeClr val="tx1"/>
                </a:solidFill>
                <a:effectLst/>
                <a:latin typeface="Arial" pitchFamily="34" charset="0"/>
                <a:ea typeface="Times New Roman" pitchFamily="18" charset="0"/>
              </a:rPr>
              <a:t>– opposed alcohol and wanted to see it banned</a:t>
            </a:r>
            <a:endParaRPr kumimoji="0" lang="en-US" sz="1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Times New Roman" pitchFamily="18" charset="0"/>
              </a:rPr>
              <a:t>	b. </a:t>
            </a:r>
            <a:r>
              <a:rPr kumimoji="0" lang="en-US" sz="1600" b="0" i="0" u="sng" strike="noStrike" cap="none" normalizeH="0" baseline="0" dirty="0" smtClean="0">
                <a:ln>
                  <a:noFill/>
                </a:ln>
                <a:solidFill>
                  <a:schemeClr val="tx1"/>
                </a:solidFill>
                <a:effectLst/>
                <a:latin typeface="Arial" pitchFamily="34" charset="0"/>
                <a:ea typeface="Times New Roman" pitchFamily="18" charset="0"/>
              </a:rPr>
              <a:t>Libertarian Party </a:t>
            </a:r>
            <a:r>
              <a:rPr kumimoji="0" lang="en-US" sz="1600" b="0" i="0" u="none" strike="noStrike" cap="none" normalizeH="0" baseline="0" dirty="0" smtClean="0">
                <a:ln>
                  <a:noFill/>
                </a:ln>
                <a:solidFill>
                  <a:schemeClr val="tx1"/>
                </a:solidFill>
                <a:effectLst/>
                <a:latin typeface="Arial" pitchFamily="34" charset="0"/>
                <a:ea typeface="Times New Roman" pitchFamily="18" charset="0"/>
              </a:rPr>
              <a:t>– Support individual liberty and personal responsibility, a free 			    market economy, and a foreign policy of non-intervention and free trade</a:t>
            </a:r>
            <a:endParaRPr kumimoji="0" lang="en-US" sz="1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Times New Roman" pitchFamily="18" charset="0"/>
              </a:rPr>
              <a:t>	c. </a:t>
            </a:r>
            <a:r>
              <a:rPr kumimoji="0" lang="en-US" sz="1600" b="0" i="0" u="sng" strike="noStrike" cap="none" normalizeH="0" baseline="0" dirty="0" smtClean="0">
                <a:ln>
                  <a:noFill/>
                </a:ln>
                <a:solidFill>
                  <a:schemeClr val="tx1"/>
                </a:solidFill>
                <a:effectLst/>
                <a:latin typeface="Arial" pitchFamily="34" charset="0"/>
                <a:ea typeface="Times New Roman" pitchFamily="18" charset="0"/>
              </a:rPr>
              <a:t>Green Party </a:t>
            </a:r>
            <a:r>
              <a:rPr kumimoji="0" lang="en-US" sz="1600" b="0" i="0" u="none" strike="noStrike" cap="none" normalizeH="0" baseline="0" dirty="0" smtClean="0">
                <a:ln>
                  <a:noFill/>
                </a:ln>
                <a:solidFill>
                  <a:schemeClr val="tx1"/>
                </a:solidFill>
                <a:effectLst/>
                <a:latin typeface="Arial" pitchFamily="34" charset="0"/>
                <a:ea typeface="Times New Roman" pitchFamily="18" charset="0"/>
              </a:rPr>
              <a:t>– committed to environmentalism, non-violence, social justice and 			    grassroots organizing with out the support of corporate donors</a:t>
            </a:r>
            <a:endParaRPr kumimoji="0" lang="en-US" sz="1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Times New Roman" pitchFamily="18" charset="0"/>
              </a:rPr>
              <a:t>	d. </a:t>
            </a:r>
            <a:r>
              <a:rPr kumimoji="0" lang="en-US" sz="1600" b="0" i="0" u="sng" strike="noStrike" cap="none" normalizeH="0" baseline="0" dirty="0" smtClean="0">
                <a:ln>
                  <a:noFill/>
                </a:ln>
                <a:solidFill>
                  <a:schemeClr val="tx1"/>
                </a:solidFill>
                <a:effectLst/>
                <a:latin typeface="Arial" pitchFamily="34" charset="0"/>
                <a:ea typeface="Times New Roman" pitchFamily="18" charset="0"/>
              </a:rPr>
              <a:t>American Reform Party</a:t>
            </a:r>
            <a:r>
              <a:rPr kumimoji="0" lang="en-US" sz="1600" b="0" i="0" u="none" strike="noStrike" cap="none" normalizeH="0" baseline="0" dirty="0" smtClean="0">
                <a:ln>
                  <a:noFill/>
                </a:ln>
                <a:solidFill>
                  <a:schemeClr val="tx1"/>
                </a:solidFill>
                <a:effectLst/>
                <a:latin typeface="Arial" pitchFamily="34" charset="0"/>
                <a:ea typeface="Times New Roman" pitchFamily="18" charset="0"/>
              </a:rPr>
              <a:t>- want to reduce government size, have a balanced    			    budget and a national sales tax or a graduated flat tax, and reduce the</a:t>
            </a:r>
          </a:p>
          <a:p>
            <a:pPr marL="0" marR="0" lvl="0" indent="0" algn="l" defTabSz="914400" rtl="0" eaLnBrk="0" fontAlgn="base" latinLnBrk="0" hangingPunct="0">
              <a:lnSpc>
                <a:spcPct val="100000"/>
              </a:lnSpc>
              <a:spcBef>
                <a:spcPct val="0"/>
              </a:spcBef>
              <a:spcAft>
                <a:spcPct val="0"/>
              </a:spcAft>
              <a:buClrTx/>
              <a:buSzTx/>
              <a:buFontTx/>
              <a:buNone/>
              <a:tabLst/>
            </a:pPr>
            <a:r>
              <a:rPr lang="en-US" sz="1600" dirty="0" smtClean="0">
                <a:latin typeface="Arial" pitchFamily="34" charset="0"/>
                <a:ea typeface="Times New Roman" pitchFamily="18" charset="0"/>
              </a:rPr>
              <a:t>		</a:t>
            </a:r>
            <a:r>
              <a:rPr kumimoji="0" lang="en-US" sz="1600" b="0" i="0" u="none" strike="noStrike" cap="none" normalizeH="0" baseline="0" dirty="0" smtClean="0">
                <a:ln>
                  <a:noFill/>
                </a:ln>
                <a:solidFill>
                  <a:schemeClr val="tx1"/>
                </a:solidFill>
                <a:effectLst/>
                <a:latin typeface="Arial" pitchFamily="34" charset="0"/>
                <a:ea typeface="Times New Roman" pitchFamily="18" charset="0"/>
              </a:rPr>
              <a:t> influence of special interests in government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Times New Roman" pitchFamily="18" charset="0"/>
              </a:rPr>
              <a:t>           3. Support a Single Candidate</a:t>
            </a:r>
          </a:p>
          <a:p>
            <a:pPr marL="0" marR="0" lvl="0" indent="0" algn="l" defTabSz="914400" rtl="0" eaLnBrk="0" fontAlgn="base" latinLnBrk="0" hangingPunct="0">
              <a:lnSpc>
                <a:spcPct val="100000"/>
              </a:lnSpc>
              <a:spcBef>
                <a:spcPct val="0"/>
              </a:spcBef>
              <a:spcAft>
                <a:spcPct val="0"/>
              </a:spcAft>
              <a:buClrTx/>
              <a:buSzTx/>
              <a:buFontTx/>
              <a:buNone/>
              <a:tabLst/>
            </a:pPr>
            <a:r>
              <a:rPr lang="en-US" sz="1600" dirty="0" smtClean="0">
                <a:latin typeface="Arial" pitchFamily="34" charset="0"/>
              </a:rPr>
              <a:t> </a:t>
            </a:r>
            <a:r>
              <a:rPr kumimoji="0" lang="en-US" sz="1600" b="0" i="0" u="none" strike="noStrike" cap="none" normalizeH="0" baseline="0" dirty="0" smtClean="0">
                <a:ln>
                  <a:noFill/>
                </a:ln>
                <a:solidFill>
                  <a:schemeClr val="tx1"/>
                </a:solidFill>
                <a:effectLst/>
                <a:latin typeface="Arial" pitchFamily="34" charset="0"/>
              </a:rPr>
              <a:t>		</a:t>
            </a:r>
            <a:r>
              <a:rPr lang="en-US" sz="1600" dirty="0" smtClean="0">
                <a:latin typeface="Arial" pitchFamily="34" charset="0"/>
                <a:ea typeface="Times New Roman" pitchFamily="18" charset="0"/>
              </a:rPr>
              <a:t>           </a:t>
            </a:r>
            <a:r>
              <a:rPr kumimoji="0" lang="en-US" sz="1600" b="0" i="0" u="none" strike="noStrike" cap="none" normalizeH="0" baseline="0" dirty="0" smtClean="0">
                <a:ln>
                  <a:noFill/>
                </a:ln>
                <a:solidFill>
                  <a:schemeClr val="tx1"/>
                </a:solidFill>
                <a:effectLst/>
                <a:latin typeface="Arial" pitchFamily="34" charset="0"/>
                <a:ea typeface="Times New Roman" pitchFamily="18" charset="0"/>
              </a:rPr>
              <a:t>a. George Wallace</a:t>
            </a:r>
          </a:p>
          <a:p>
            <a:pPr marL="0" marR="0" lvl="0" indent="0" algn="l" defTabSz="914400" rtl="0" eaLnBrk="0" fontAlgn="base" latinLnBrk="0" hangingPunct="0">
              <a:lnSpc>
                <a:spcPct val="100000"/>
              </a:lnSpc>
              <a:spcBef>
                <a:spcPct val="0"/>
              </a:spcBef>
              <a:spcAft>
                <a:spcPct val="0"/>
              </a:spcAft>
              <a:buClrTx/>
              <a:buSzTx/>
              <a:buFontTx/>
              <a:buNone/>
              <a:tabLst/>
            </a:pPr>
            <a:r>
              <a:rPr lang="en-US" sz="1600" dirty="0" smtClean="0">
                <a:latin typeface="Arial" pitchFamily="34" charset="0"/>
                <a:ea typeface="Times New Roman" pitchFamily="18" charset="0"/>
              </a:rPr>
              <a:t>			</a:t>
            </a:r>
            <a:r>
              <a:rPr kumimoji="0" lang="en-US" sz="1600" b="0" i="0" u="none" strike="noStrike" cap="none" normalizeH="0" baseline="0" dirty="0" smtClean="0">
                <a:ln>
                  <a:noFill/>
                </a:ln>
                <a:solidFill>
                  <a:schemeClr val="tx1"/>
                </a:solidFill>
                <a:effectLst/>
                <a:latin typeface="Arial" pitchFamily="34" charset="0"/>
                <a:ea typeface="Times New Roman" pitchFamily="18" charset="0"/>
              </a:rPr>
              <a:t> – American Independent, 1964</a:t>
            </a:r>
            <a:endParaRPr kumimoji="0" lang="en-US" sz="1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lang="en-US" sz="1600" dirty="0" smtClean="0">
              <a:latin typeface="Arial" pitchFamily="34" charset="0"/>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Times New Roman" pitchFamily="18" charset="0"/>
              </a:rPr>
              <a:t>		</a:t>
            </a:r>
            <a:r>
              <a:rPr kumimoji="0" lang="en-US" sz="1600" b="0" i="0" u="none" strike="noStrike" cap="none" normalizeH="0" dirty="0" smtClean="0">
                <a:ln>
                  <a:noFill/>
                </a:ln>
                <a:solidFill>
                  <a:schemeClr val="tx1"/>
                </a:solidFill>
                <a:effectLst/>
                <a:latin typeface="Arial" pitchFamily="34" charset="0"/>
                <a:ea typeface="Times New Roman" pitchFamily="18" charset="0"/>
              </a:rPr>
              <a:t>          </a:t>
            </a:r>
            <a:r>
              <a:rPr kumimoji="0" lang="en-US" sz="1600" b="0" i="0" u="none" strike="noStrike" cap="none" normalizeH="0" baseline="0" dirty="0" smtClean="0">
                <a:ln>
                  <a:noFill/>
                </a:ln>
                <a:solidFill>
                  <a:schemeClr val="tx1"/>
                </a:solidFill>
                <a:effectLst/>
                <a:latin typeface="Arial" pitchFamily="34" charset="0"/>
                <a:ea typeface="Times New Roman" pitchFamily="18" charset="0"/>
              </a:rPr>
              <a:t>b. John Anderson – Independent Party, 1978</a:t>
            </a:r>
          </a:p>
          <a:p>
            <a:pPr marL="0" marR="0" lvl="0" indent="0" algn="l" defTabSz="914400" rtl="0" eaLnBrk="0" fontAlgn="base" latinLnBrk="0" hangingPunct="0">
              <a:lnSpc>
                <a:spcPct val="100000"/>
              </a:lnSpc>
              <a:spcBef>
                <a:spcPct val="0"/>
              </a:spcBef>
              <a:spcAft>
                <a:spcPct val="0"/>
              </a:spcAft>
              <a:buClrTx/>
              <a:buSzTx/>
              <a:buFontTx/>
              <a:buNone/>
              <a:tabLst/>
            </a:pPr>
            <a:r>
              <a:rPr lang="en-US" sz="1400" dirty="0" smtClean="0">
                <a:latin typeface="Arial" pitchFamily="34" charset="0"/>
                <a:ea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lang="en-US" sz="1400" dirty="0" smtClean="0">
              <a:latin typeface="Arial" pitchFamily="34" charset="0"/>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1400" dirty="0" smtClean="0">
                <a:latin typeface="Arial" pitchFamily="34" charset="0"/>
                <a:ea typeface="Times New Roman" pitchFamily="18" charset="0"/>
              </a:rPr>
              <a:t>		</a:t>
            </a:r>
            <a:endParaRPr kumimoji="0" lang="en-US" sz="1400" b="0"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1400" dirty="0" smtClean="0">
                <a:latin typeface="Arial" pitchFamily="34" charset="0"/>
              </a:rPr>
              <a:t>			</a:t>
            </a:r>
            <a:r>
              <a:rPr kumimoji="0" lang="en-US" sz="1400" b="0" i="0" u="none" strike="noStrike" cap="none" normalizeH="0" baseline="0" dirty="0" smtClean="0">
                <a:ln>
                  <a:noFill/>
                </a:ln>
                <a:solidFill>
                  <a:schemeClr val="tx1"/>
                </a:solidFill>
                <a:effectLst/>
                <a:latin typeface="Arial" pitchFamily="34" charset="0"/>
                <a:ea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rPr>
              <a:t> </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pic>
        <p:nvPicPr>
          <p:cNvPr id="44046" name="Picture 14" descr="http://cache3.asset-cache.net/xc/84745486.jpg?v=1&amp;c=IWSAsset&amp;k=2&amp;d=77BFBA49EF8789215ABF3343C02EA54877D383B31CAC8AE809DA906F9B14DD42D899F834F7B7751F"/>
          <p:cNvPicPr>
            <a:picLocks noChangeAspect="1" noChangeArrowheads="1"/>
          </p:cNvPicPr>
          <p:nvPr/>
        </p:nvPicPr>
        <p:blipFill>
          <a:blip r:embed="rId2" cstate="print"/>
          <a:srcRect/>
          <a:stretch>
            <a:fillRect/>
          </a:stretch>
        </p:blipFill>
        <p:spPr bwMode="auto">
          <a:xfrm>
            <a:off x="6710362" y="3189100"/>
            <a:ext cx="2433638" cy="3668900"/>
          </a:xfrm>
          <a:prstGeom prst="rect">
            <a:avLst/>
          </a:prstGeom>
          <a:noFill/>
        </p:spPr>
      </p:pic>
      <p:pic>
        <p:nvPicPr>
          <p:cNvPr id="10" name="Picture 10" descr="http://cache2.asset-cache.net/xc/3279192.jpg?v=1&amp;c=IWSAsset&amp;k=2&amp;d=45B0EB3381F7834D30C1C821C8FD5B234266F7BC2234DF2811D40A26B3E28636"/>
          <p:cNvPicPr>
            <a:picLocks noChangeAspect="1" noChangeArrowheads="1"/>
          </p:cNvPicPr>
          <p:nvPr/>
        </p:nvPicPr>
        <p:blipFill>
          <a:blip r:embed="rId3" cstate="print"/>
          <a:srcRect/>
          <a:stretch>
            <a:fillRect/>
          </a:stretch>
        </p:blipFill>
        <p:spPr bwMode="auto">
          <a:xfrm>
            <a:off x="4343400" y="5153949"/>
            <a:ext cx="2057400" cy="1704051"/>
          </a:xfrm>
          <a:prstGeom prst="rect">
            <a:avLst/>
          </a:prstGeom>
          <a:noFill/>
        </p:spPr>
      </p:pic>
      <p:pic>
        <p:nvPicPr>
          <p:cNvPr id="44048" name="Picture 16" descr="http://cache2.asset-cache.net/xc/50380458.jpg?v=1&amp;c=IWSAsset&amp;k=2&amp;d=E41C9FE5C4AA0A14CF8A7593BD420B515790DF721C117B1B7D5209A3676B8103B01E70F2B3269972"/>
          <p:cNvPicPr>
            <a:picLocks noChangeAspect="1" noChangeArrowheads="1"/>
          </p:cNvPicPr>
          <p:nvPr/>
        </p:nvPicPr>
        <p:blipFill>
          <a:blip r:embed="rId4" cstate="print"/>
          <a:srcRect/>
          <a:stretch>
            <a:fillRect/>
          </a:stretch>
        </p:blipFill>
        <p:spPr bwMode="auto">
          <a:xfrm>
            <a:off x="0" y="4648200"/>
            <a:ext cx="3306972" cy="2209800"/>
          </a:xfrm>
          <a:prstGeom prst="rect">
            <a:avLst/>
          </a:prstGeom>
          <a:noFill/>
        </p:spPr>
      </p:pic>
      <p:sp>
        <p:nvSpPr>
          <p:cNvPr id="12" name="Left Arrow 11"/>
          <p:cNvSpPr/>
          <p:nvPr/>
        </p:nvSpPr>
        <p:spPr>
          <a:xfrm flipV="1">
            <a:off x="2438400" y="3886200"/>
            <a:ext cx="2590800" cy="457200"/>
          </a:xfrm>
          <a:prstGeom prst="leftArrow">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a:off x="4267200" y="4572000"/>
            <a:ext cx="1905000" cy="4572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050" name="Picture 18" descr="http://www.texemarrs.com/images/wallace_for_prez_button.jpg"/>
          <p:cNvPicPr>
            <a:picLocks noChangeAspect="1" noChangeArrowheads="1"/>
          </p:cNvPicPr>
          <p:nvPr/>
        </p:nvPicPr>
        <p:blipFill>
          <a:blip r:embed="rId5" cstate="print"/>
          <a:srcRect/>
          <a:stretch>
            <a:fillRect/>
          </a:stretch>
        </p:blipFill>
        <p:spPr bwMode="auto">
          <a:xfrm>
            <a:off x="457200" y="3505200"/>
            <a:ext cx="1524000" cy="15240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www.eurweb.com/wp-content/uploads/2010/07/tea_party_logo2010-med-wide.jpg"/>
          <p:cNvPicPr>
            <a:picLocks noChangeAspect="1" noChangeArrowheads="1"/>
          </p:cNvPicPr>
          <p:nvPr/>
        </p:nvPicPr>
        <p:blipFill>
          <a:blip r:embed="rId2" cstate="print"/>
          <a:srcRect/>
          <a:stretch>
            <a:fillRect/>
          </a:stretch>
        </p:blipFill>
        <p:spPr bwMode="auto">
          <a:xfrm>
            <a:off x="4876801" y="4552950"/>
            <a:ext cx="4000500" cy="2305050"/>
          </a:xfrm>
          <a:prstGeom prst="rect">
            <a:avLst/>
          </a:prstGeom>
          <a:noFill/>
        </p:spPr>
      </p:pic>
      <p:pic>
        <p:nvPicPr>
          <p:cNvPr id="28676" name="Picture 4" descr="http://www.examiner.com/images/blog/wysiwyg/image/Tax_Day_Party.jpg"/>
          <p:cNvPicPr>
            <a:picLocks noChangeAspect="1" noChangeArrowheads="1"/>
          </p:cNvPicPr>
          <p:nvPr/>
        </p:nvPicPr>
        <p:blipFill>
          <a:blip r:embed="rId3" cstate="print"/>
          <a:srcRect/>
          <a:stretch>
            <a:fillRect/>
          </a:stretch>
        </p:blipFill>
        <p:spPr bwMode="auto">
          <a:xfrm>
            <a:off x="4114800" y="381000"/>
            <a:ext cx="4800600" cy="2381250"/>
          </a:xfrm>
          <a:prstGeom prst="rect">
            <a:avLst/>
          </a:prstGeom>
          <a:noFill/>
        </p:spPr>
      </p:pic>
      <p:pic>
        <p:nvPicPr>
          <p:cNvPr id="28678" name="Picture 6" descr="http://4.bp.blogspot.com/_XyaQTxqQlns/Sb_SqmfUdYI/AAAAAAAAAaE/-kizcVBN1rY/s320/AtlantaTeaParty4.jpg"/>
          <p:cNvPicPr>
            <a:picLocks noChangeAspect="1" noChangeArrowheads="1"/>
          </p:cNvPicPr>
          <p:nvPr/>
        </p:nvPicPr>
        <p:blipFill>
          <a:blip r:embed="rId4" cstate="print"/>
          <a:srcRect/>
          <a:stretch>
            <a:fillRect/>
          </a:stretch>
        </p:blipFill>
        <p:spPr bwMode="auto">
          <a:xfrm>
            <a:off x="0" y="304800"/>
            <a:ext cx="3048000" cy="3048000"/>
          </a:xfrm>
          <a:prstGeom prst="rect">
            <a:avLst/>
          </a:prstGeom>
          <a:noFill/>
        </p:spPr>
      </p:pic>
      <p:pic>
        <p:nvPicPr>
          <p:cNvPr id="28680" name="Picture 8" descr="http://api.ning.com/files/dr5bIu-xwxEfGMRScSp9AZ1TsMZ1xKz7PZtmFt*t7qq*Nyv6KusFyW*YJdjcwEQnRp7ejr25DaRC--*7l6Cw2AktUrPnvbxW/TeaParty_vector_small.jpg"/>
          <p:cNvPicPr>
            <a:picLocks noChangeAspect="1" noChangeArrowheads="1"/>
          </p:cNvPicPr>
          <p:nvPr/>
        </p:nvPicPr>
        <p:blipFill>
          <a:blip r:embed="rId5" cstate="print"/>
          <a:srcRect/>
          <a:stretch>
            <a:fillRect/>
          </a:stretch>
        </p:blipFill>
        <p:spPr bwMode="auto">
          <a:xfrm>
            <a:off x="228601" y="3381376"/>
            <a:ext cx="3476625" cy="3476625"/>
          </a:xfrm>
          <a:prstGeom prst="rect">
            <a:avLst/>
          </a:prstGeom>
          <a:noFill/>
        </p:spPr>
      </p:pic>
      <p:sp>
        <p:nvSpPr>
          <p:cNvPr id="6" name="TextBox 5"/>
          <p:cNvSpPr txBox="1"/>
          <p:nvPr/>
        </p:nvSpPr>
        <p:spPr>
          <a:xfrm>
            <a:off x="4114800" y="3124201"/>
            <a:ext cx="2895600" cy="707886"/>
          </a:xfrm>
          <a:prstGeom prst="rect">
            <a:avLst/>
          </a:prstGeom>
          <a:solidFill>
            <a:srgbClr val="0000FF"/>
          </a:solidFill>
          <a:ln w="76200">
            <a:solidFill>
              <a:srgbClr val="FF0000"/>
            </a:solidFill>
          </a:ln>
        </p:spPr>
        <p:txBody>
          <a:bodyPr wrap="square" rtlCol="0">
            <a:spAutoFit/>
          </a:bodyPr>
          <a:lstStyle/>
          <a:p>
            <a:r>
              <a:rPr lang="en-US" sz="4000" dirty="0" smtClean="0">
                <a:solidFill>
                  <a:schemeClr val="bg1"/>
                </a:solidFill>
                <a:latin typeface="Arial Black" pitchFamily="34" charset="0"/>
              </a:rPr>
              <a:t>Tea Party</a:t>
            </a:r>
            <a:endParaRPr lang="en-US" sz="4000" dirty="0">
              <a:solidFill>
                <a:schemeClr val="bg1"/>
              </a:solidFill>
              <a:latin typeface="Arial Black"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1"/>
          <p:cNvSpPr>
            <a:spLocks noChangeArrowheads="1"/>
          </p:cNvSpPr>
          <p:nvPr/>
        </p:nvSpPr>
        <p:spPr bwMode="auto">
          <a:xfrm>
            <a:off x="533400" y="5312232"/>
            <a:ext cx="7620000" cy="14465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rPr>
              <a:t>B. Problems Facing Third Party</a:t>
            </a:r>
            <a:endParaRPr kumimoji="0" lang="en-US" sz="8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rPr>
              <a:t>	1. Hard to get on the ballot</a:t>
            </a:r>
            <a:endParaRPr kumimoji="0" lang="en-US" sz="8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rPr>
              <a:t>	2. Difficult to raise money</a:t>
            </a:r>
            <a:endParaRPr kumimoji="0" lang="en-US" sz="8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rPr>
              <a:t>	3. Often supporters vote for someone else because they do not want to waste their 			    vote voting for someone they believe will not win. </a:t>
            </a:r>
            <a:endParaRPr kumimoji="0" lang="en-US" sz="8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pic>
        <p:nvPicPr>
          <p:cNvPr id="46083" name="Picture 3" descr="http://upload.wikimedia.org/wikipedia/commons/9/9d/Ron_Paul%2C_official_Congressional_photo_portrait%2C_2007.jpg"/>
          <p:cNvPicPr>
            <a:picLocks noChangeAspect="1" noChangeArrowheads="1"/>
          </p:cNvPicPr>
          <p:nvPr/>
        </p:nvPicPr>
        <p:blipFill>
          <a:blip r:embed="rId2" cstate="print"/>
          <a:srcRect/>
          <a:stretch>
            <a:fillRect/>
          </a:stretch>
        </p:blipFill>
        <p:spPr bwMode="auto">
          <a:xfrm>
            <a:off x="228600" y="2438400"/>
            <a:ext cx="2209800" cy="2775740"/>
          </a:xfrm>
          <a:prstGeom prst="rect">
            <a:avLst/>
          </a:prstGeom>
          <a:noFill/>
        </p:spPr>
      </p:pic>
      <p:sp>
        <p:nvSpPr>
          <p:cNvPr id="4" name="TextBox 3"/>
          <p:cNvSpPr txBox="1"/>
          <p:nvPr/>
        </p:nvSpPr>
        <p:spPr>
          <a:xfrm rot="10800000" flipV="1">
            <a:off x="3429000" y="3581400"/>
            <a:ext cx="3429000" cy="369332"/>
          </a:xfrm>
          <a:prstGeom prst="rect">
            <a:avLst/>
          </a:prstGeom>
          <a:noFill/>
          <a:ln w="76200">
            <a:solidFill>
              <a:srgbClr val="FF0000"/>
            </a:solidFill>
          </a:ln>
        </p:spPr>
        <p:txBody>
          <a:bodyPr wrap="square" rtlCol="0">
            <a:spAutoFit/>
          </a:bodyPr>
          <a:lstStyle/>
          <a:p>
            <a:r>
              <a:rPr lang="en-US" dirty="0" smtClean="0"/>
              <a:t>d. Ron Paul -  Libertarian, 2008 </a:t>
            </a:r>
            <a:endParaRPr lang="en-US" dirty="0"/>
          </a:p>
        </p:txBody>
      </p:sp>
      <p:pic>
        <p:nvPicPr>
          <p:cNvPr id="6" name="Picture 6" descr="http://www.learnnc.org/lp/media/uploads/2009/12/ross_perot.jpg"/>
          <p:cNvPicPr>
            <a:picLocks noChangeAspect="1" noChangeArrowheads="1"/>
          </p:cNvPicPr>
          <p:nvPr/>
        </p:nvPicPr>
        <p:blipFill>
          <a:blip r:embed="rId3" cstate="print"/>
          <a:srcRect/>
          <a:stretch>
            <a:fillRect/>
          </a:stretch>
        </p:blipFill>
        <p:spPr bwMode="auto">
          <a:xfrm>
            <a:off x="6629400" y="304800"/>
            <a:ext cx="2120900" cy="2793992"/>
          </a:xfrm>
          <a:prstGeom prst="rect">
            <a:avLst/>
          </a:prstGeom>
          <a:noFill/>
        </p:spPr>
      </p:pic>
      <p:pic>
        <p:nvPicPr>
          <p:cNvPr id="7" name="Picture 4" descr="http://vote08.freedomblogging.com/files/2008/08/perot.jpg"/>
          <p:cNvPicPr>
            <a:picLocks noChangeAspect="1" noChangeArrowheads="1"/>
          </p:cNvPicPr>
          <p:nvPr/>
        </p:nvPicPr>
        <p:blipFill>
          <a:blip r:embed="rId4" cstate="print"/>
          <a:srcRect/>
          <a:stretch>
            <a:fillRect/>
          </a:stretch>
        </p:blipFill>
        <p:spPr bwMode="auto">
          <a:xfrm>
            <a:off x="4800600" y="1066800"/>
            <a:ext cx="1524000" cy="1722875"/>
          </a:xfrm>
          <a:prstGeom prst="rect">
            <a:avLst/>
          </a:prstGeom>
          <a:noFill/>
        </p:spPr>
      </p:pic>
      <p:sp>
        <p:nvSpPr>
          <p:cNvPr id="8" name="Right Arrow 7"/>
          <p:cNvSpPr/>
          <p:nvPr/>
        </p:nvSpPr>
        <p:spPr>
          <a:xfrm>
            <a:off x="2743200" y="1219200"/>
            <a:ext cx="1981200" cy="228600"/>
          </a:xfrm>
          <a:prstGeom prst="rightArrow">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33400" y="533400"/>
            <a:ext cx="4648200" cy="369332"/>
          </a:xfrm>
          <a:prstGeom prst="rect">
            <a:avLst/>
          </a:prstGeom>
          <a:noFill/>
          <a:ln w="76200">
            <a:solidFill>
              <a:srgbClr val="0000FF"/>
            </a:solidFill>
          </a:ln>
        </p:spPr>
        <p:txBody>
          <a:bodyPr wrap="square" rtlCol="0">
            <a:spAutoFit/>
          </a:bodyPr>
          <a:lstStyle/>
          <a:p>
            <a:r>
              <a:rPr lang="en-US" dirty="0" smtClean="0"/>
              <a:t>c. Ross Perot, The Reform Party1992 and 1996 </a:t>
            </a:r>
            <a:endParaRPr lang="en-US" dirty="0"/>
          </a:p>
        </p:txBody>
      </p:sp>
      <p:sp>
        <p:nvSpPr>
          <p:cNvPr id="10" name="Left Arrow 9"/>
          <p:cNvSpPr/>
          <p:nvPr/>
        </p:nvSpPr>
        <p:spPr>
          <a:xfrm>
            <a:off x="2971800" y="4343400"/>
            <a:ext cx="3276600" cy="22860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81000" y="838200"/>
            <a:ext cx="8229600" cy="5632311"/>
          </a:xfrm>
          <a:prstGeom prst="rect">
            <a:avLst/>
          </a:prstGeom>
          <a:ln w="76200">
            <a:solidFill>
              <a:srgbClr val="0000FF"/>
            </a:solidFill>
          </a:ln>
        </p:spPr>
        <p:txBody>
          <a:bodyPr wrap="square">
            <a:spAutoFit/>
          </a:bodyPr>
          <a:lstStyle/>
          <a:p>
            <a:endParaRPr lang="en-US" b="1" u="sng" dirty="0" smtClean="0"/>
          </a:p>
          <a:p>
            <a:endParaRPr lang="en-US" b="1" u="sng" dirty="0" smtClean="0"/>
          </a:p>
          <a:p>
            <a:endParaRPr lang="en-US" b="1" u="sng" dirty="0" smtClean="0"/>
          </a:p>
          <a:p>
            <a:r>
              <a:rPr lang="en-US" b="1" u="sng" dirty="0" smtClean="0"/>
              <a:t>Major party qualifications</a:t>
            </a:r>
            <a:r>
              <a:rPr lang="en-US" b="1" dirty="0" smtClean="0"/>
              <a:t>:</a:t>
            </a:r>
          </a:p>
          <a:p>
            <a:r>
              <a:rPr lang="en-US" dirty="0" smtClean="0"/>
              <a:t>Received 10% of state votes cast in the previous presidential election</a:t>
            </a:r>
            <a:br>
              <a:rPr lang="en-US" dirty="0" smtClean="0"/>
            </a:br>
            <a:r>
              <a:rPr lang="en-US" b="1" dirty="0" smtClean="0"/>
              <a:t>Or</a:t>
            </a:r>
            <a:r>
              <a:rPr lang="en-US" dirty="0" smtClean="0"/>
              <a:t> petition 2% of votes cast in most recent</a:t>
            </a:r>
            <a:br>
              <a:rPr lang="en-US" dirty="0" smtClean="0"/>
            </a:br>
            <a:r>
              <a:rPr lang="en-US" dirty="0" smtClean="0"/>
              <a:t>gubernatorial election [G.S. 163-96]</a:t>
            </a:r>
          </a:p>
          <a:p>
            <a:endParaRPr lang="en-US" b="1" u="sng" dirty="0" smtClean="0"/>
          </a:p>
          <a:p>
            <a:r>
              <a:rPr lang="en-US" b="1" u="sng" dirty="0" smtClean="0"/>
              <a:t>Primary ballot access</a:t>
            </a:r>
            <a:r>
              <a:rPr lang="en-US" b="1" dirty="0" smtClean="0"/>
              <a:t>:</a:t>
            </a:r>
          </a:p>
          <a:p>
            <a:pPr marL="342900" indent="-342900">
              <a:buAutoNum type="arabicPeriod"/>
            </a:pPr>
            <a:r>
              <a:rPr lang="en-US" b="1" dirty="0" smtClean="0"/>
              <a:t>State Board of Elections</a:t>
            </a:r>
            <a:r>
              <a:rPr lang="en-US" dirty="0" smtClean="0"/>
              <a:t/>
            </a:r>
            <a:br>
              <a:rPr lang="en-US" dirty="0" smtClean="0"/>
            </a:br>
            <a:r>
              <a:rPr lang="en-US" dirty="0" smtClean="0"/>
              <a:t>Nominates candidates who have become eligible for matching funds [G.S. 163-213.4]</a:t>
            </a:r>
            <a:br>
              <a:rPr lang="en-US" dirty="0" smtClean="0"/>
            </a:br>
            <a:endParaRPr lang="en-US" dirty="0" smtClean="0"/>
          </a:p>
          <a:p>
            <a:pPr marL="342900" indent="-342900">
              <a:buAutoNum type="arabicPeriod"/>
            </a:pPr>
            <a:r>
              <a:rPr lang="en-US" b="1" dirty="0" smtClean="0"/>
              <a:t>Petition (for those not selected)</a:t>
            </a:r>
            <a:r>
              <a:rPr lang="en-US" dirty="0" smtClean="0"/>
              <a:t/>
            </a:r>
            <a:br>
              <a:rPr lang="en-US" dirty="0" smtClean="0"/>
            </a:br>
            <a:r>
              <a:rPr lang="en-US" dirty="0" smtClean="0"/>
              <a:t>10,000 signatures of registered voters of the same party as the candidate [163-213.5]</a:t>
            </a:r>
            <a:br>
              <a:rPr lang="en-US" dirty="0" smtClean="0"/>
            </a:br>
            <a:r>
              <a:rPr lang="en-US" dirty="0" smtClean="0"/>
              <a:t>Recognized parties as of January 2003: Democratic , Republican, and Libertarian</a:t>
            </a:r>
          </a:p>
          <a:p>
            <a:endParaRPr lang="en-US" b="1" u="sng" dirty="0" smtClean="0"/>
          </a:p>
          <a:p>
            <a:r>
              <a:rPr lang="en-US" b="1" u="sng" dirty="0" smtClean="0"/>
              <a:t>General ballot access for new party candidates</a:t>
            </a:r>
            <a:r>
              <a:rPr lang="en-US" b="1" dirty="0" smtClean="0"/>
              <a:t>:</a:t>
            </a:r>
          </a:p>
          <a:p>
            <a:r>
              <a:rPr lang="en-US" dirty="0" smtClean="0"/>
              <a:t>During the first election after qualification as a political party, the new party nominates by</a:t>
            </a:r>
            <a:br>
              <a:rPr lang="en-US" dirty="0" smtClean="0"/>
            </a:br>
            <a:r>
              <a:rPr lang="en-US" dirty="0" smtClean="0"/>
              <a:t>convention rather than primary [G.S. 163-98]</a:t>
            </a:r>
            <a:br>
              <a:rPr lang="en-US" dirty="0" smtClean="0"/>
            </a:br>
            <a:r>
              <a:rPr lang="en-US" b="1" dirty="0" smtClean="0"/>
              <a:t>Deadline: July 1 [163-98]</a:t>
            </a:r>
            <a:endParaRPr lang="en-US" dirty="0"/>
          </a:p>
        </p:txBody>
      </p:sp>
      <p:sp>
        <p:nvSpPr>
          <p:cNvPr id="3" name="TextBox 2"/>
          <p:cNvSpPr txBox="1"/>
          <p:nvPr/>
        </p:nvSpPr>
        <p:spPr>
          <a:xfrm>
            <a:off x="685800" y="990601"/>
            <a:ext cx="7467600" cy="461665"/>
          </a:xfrm>
          <a:prstGeom prst="rect">
            <a:avLst/>
          </a:prstGeom>
          <a:solidFill>
            <a:srgbClr val="92D050"/>
          </a:solidFill>
          <a:ln w="38100">
            <a:solidFill>
              <a:srgbClr val="0000FF"/>
            </a:solidFill>
          </a:ln>
        </p:spPr>
        <p:txBody>
          <a:bodyPr wrap="square" rtlCol="0">
            <a:spAutoFit/>
          </a:bodyPr>
          <a:lstStyle/>
          <a:p>
            <a:r>
              <a:rPr lang="en-US" sz="2400" b="1" dirty="0" smtClean="0"/>
              <a:t>Qualifications for being on NC’s ballot</a:t>
            </a:r>
            <a:endParaRPr lang="en-US" sz="2400" b="1"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1"/>
          <p:cNvSpPr>
            <a:spLocks noChangeArrowheads="1"/>
          </p:cNvSpPr>
          <p:nvPr/>
        </p:nvSpPr>
        <p:spPr bwMode="auto">
          <a:xfrm>
            <a:off x="0" y="38075"/>
            <a:ext cx="9144000" cy="48013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rPr>
              <a:t>VI. Political Labels</a:t>
            </a:r>
            <a:endParaRPr kumimoji="0" lang="en-US" sz="8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rPr>
              <a:t>	</a:t>
            </a:r>
            <a:endParaRPr kumimoji="0" lang="en-US" sz="8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rPr>
              <a:t>	A. </a:t>
            </a:r>
            <a:r>
              <a:rPr kumimoji="0" lang="en-US" sz="1400" b="0" i="0" u="sng" strike="noStrike" cap="none" normalizeH="0" baseline="0" dirty="0" smtClean="0">
                <a:ln>
                  <a:noFill/>
                </a:ln>
                <a:solidFill>
                  <a:schemeClr val="tx1"/>
                </a:solidFill>
                <a:effectLst/>
                <a:latin typeface="Arial" pitchFamily="34" charset="0"/>
                <a:ea typeface="Times New Roman" pitchFamily="18" charset="0"/>
              </a:rPr>
              <a:t>Liberal </a:t>
            </a:r>
            <a:r>
              <a:rPr kumimoji="0" lang="en-US" sz="1400" b="0" i="0" u="none" strike="noStrike" cap="none" normalizeH="0" baseline="0" dirty="0" smtClean="0">
                <a:ln>
                  <a:noFill/>
                </a:ln>
                <a:solidFill>
                  <a:schemeClr val="tx1"/>
                </a:solidFill>
                <a:effectLst/>
                <a:latin typeface="Arial" pitchFamily="34" charset="0"/>
                <a:ea typeface="Times New Roman" pitchFamily="18" charset="0"/>
              </a:rPr>
              <a:t>– call for peaceful and gradual change of the nations political system, would 		     like to see the government involved in the promotion of the social welfare of 			     the nation’s citizens.</a:t>
            </a:r>
            <a:endParaRPr kumimoji="0" lang="en-US" sz="8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lang="en-US" sz="1400" dirty="0" smtClean="0">
                <a:latin typeface="Arial" pitchFamily="34" charset="0"/>
                <a:ea typeface="Times New Roman" pitchFamily="18" charset="0"/>
              </a:rPr>
              <a:t>	</a:t>
            </a:r>
            <a:r>
              <a:rPr kumimoji="0" lang="en-US" sz="1400" b="0" i="0" u="none" strike="noStrike" cap="none" normalizeH="0" baseline="0" dirty="0" smtClean="0">
                <a:ln>
                  <a:noFill/>
                </a:ln>
                <a:solidFill>
                  <a:schemeClr val="tx1"/>
                </a:solidFill>
                <a:effectLst/>
                <a:latin typeface="Arial" pitchFamily="34" charset="0"/>
                <a:ea typeface="Times New Roman" pitchFamily="18" charset="0"/>
              </a:rPr>
              <a:t>B. </a:t>
            </a:r>
            <a:r>
              <a:rPr kumimoji="0" lang="en-US" sz="1400" b="0" i="0" u="sng" strike="noStrike" cap="none" normalizeH="0" baseline="0" dirty="0" smtClean="0">
                <a:ln>
                  <a:noFill/>
                </a:ln>
                <a:solidFill>
                  <a:schemeClr val="tx1"/>
                </a:solidFill>
                <a:effectLst/>
                <a:latin typeface="Arial" pitchFamily="34" charset="0"/>
                <a:ea typeface="Times New Roman" pitchFamily="18" charset="0"/>
              </a:rPr>
              <a:t>Conservative –</a:t>
            </a:r>
            <a:r>
              <a:rPr kumimoji="0" lang="en-US" sz="1400" b="0" i="0" u="none" strike="noStrike" cap="none" normalizeH="0" baseline="0" dirty="0" smtClean="0">
                <a:ln>
                  <a:noFill/>
                </a:ln>
                <a:solidFill>
                  <a:schemeClr val="tx1"/>
                </a:solidFill>
                <a:effectLst/>
                <a:latin typeface="Arial" pitchFamily="34" charset="0"/>
                <a:ea typeface="Times New Roman" pitchFamily="18" charset="0"/>
              </a:rPr>
              <a:t>  favor keeping things the way they are, they are cautious about making 		     change especially if it involves a lot of government involvement, they 				     feel that less government is best</a:t>
            </a:r>
            <a:endParaRPr kumimoji="0" lang="en-US" sz="8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lang="en-US" sz="1400" dirty="0" smtClean="0">
                <a:latin typeface="Arial" pitchFamily="34" charset="0"/>
                <a:ea typeface="Times New Roman" pitchFamily="18" charset="0"/>
              </a:rPr>
              <a:t>	</a:t>
            </a:r>
            <a:r>
              <a:rPr kumimoji="0" lang="en-US" sz="1400" b="0" i="0" u="none" strike="noStrike" cap="none" normalizeH="0" baseline="0" dirty="0" smtClean="0">
                <a:ln>
                  <a:noFill/>
                </a:ln>
                <a:solidFill>
                  <a:schemeClr val="tx1"/>
                </a:solidFill>
                <a:effectLst/>
                <a:latin typeface="Arial" pitchFamily="34" charset="0"/>
                <a:ea typeface="Times New Roman" pitchFamily="18" charset="0"/>
              </a:rPr>
              <a:t>C. </a:t>
            </a:r>
            <a:r>
              <a:rPr kumimoji="0" lang="en-US" sz="1400" b="0" i="0" u="sng" strike="noStrike" cap="none" normalizeH="0" baseline="0" dirty="0" smtClean="0">
                <a:ln>
                  <a:noFill/>
                </a:ln>
                <a:solidFill>
                  <a:schemeClr val="tx1"/>
                </a:solidFill>
                <a:effectLst/>
                <a:latin typeface="Arial" pitchFamily="34" charset="0"/>
                <a:ea typeface="Times New Roman" pitchFamily="18" charset="0"/>
              </a:rPr>
              <a:t>Centrist or Moderate </a:t>
            </a:r>
            <a:r>
              <a:rPr kumimoji="0" lang="en-US" sz="1400" b="0" i="0" u="none" strike="noStrike" cap="none" normalizeH="0" baseline="0" dirty="0" smtClean="0">
                <a:ln>
                  <a:noFill/>
                </a:ln>
                <a:solidFill>
                  <a:schemeClr val="tx1"/>
                </a:solidFill>
                <a:effectLst/>
                <a:latin typeface="Arial" pitchFamily="34" charset="0"/>
                <a:ea typeface="Times New Roman" pitchFamily="18" charset="0"/>
              </a:rPr>
              <a:t>– share many view points with both liberals and conservatives, 		     they do not hold extreme views of their own and advocate a 						     slower approach to political change </a:t>
            </a:r>
            <a:endParaRPr kumimoji="0" lang="en-US" sz="8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lang="en-US" sz="1400" dirty="0" smtClean="0">
                <a:latin typeface="Arial" pitchFamily="34" charset="0"/>
                <a:ea typeface="Times New Roman" pitchFamily="18" charset="0"/>
              </a:rPr>
              <a:t>	</a:t>
            </a:r>
            <a:r>
              <a:rPr kumimoji="0" lang="en-US" sz="1400" b="0" i="0" u="none" strike="noStrike" cap="none" normalizeH="0" baseline="0" dirty="0" smtClean="0">
                <a:ln>
                  <a:noFill/>
                </a:ln>
                <a:solidFill>
                  <a:schemeClr val="tx1"/>
                </a:solidFill>
                <a:effectLst/>
                <a:latin typeface="Arial" pitchFamily="34" charset="0"/>
                <a:ea typeface="Times New Roman" pitchFamily="18" charset="0"/>
              </a:rPr>
              <a:t>D</a:t>
            </a:r>
            <a:r>
              <a:rPr kumimoji="0" lang="en-US" sz="1400" b="0" i="0" u="sng" strike="noStrike" cap="none" normalizeH="0" baseline="0" dirty="0" smtClean="0">
                <a:ln>
                  <a:noFill/>
                </a:ln>
                <a:solidFill>
                  <a:schemeClr val="tx1"/>
                </a:solidFill>
                <a:effectLst/>
                <a:latin typeface="Arial" pitchFamily="34" charset="0"/>
                <a:ea typeface="Times New Roman" pitchFamily="18" charset="0"/>
              </a:rPr>
              <a:t>. Reactionary</a:t>
            </a:r>
            <a:r>
              <a:rPr kumimoji="0" lang="en-US" sz="1400" b="0" i="0" u="none" strike="noStrike" cap="none" normalizeH="0" baseline="0" dirty="0" smtClean="0">
                <a:ln>
                  <a:noFill/>
                </a:ln>
                <a:solidFill>
                  <a:schemeClr val="tx1"/>
                </a:solidFill>
                <a:effectLst/>
                <a:latin typeface="Arial" pitchFamily="34" charset="0"/>
                <a:ea typeface="Times New Roman" pitchFamily="18" charset="0"/>
              </a:rPr>
              <a:t> – on the far right of the political spectrum, want things to go back the way                     	     they were, are willing to use extreme methods to achieve their goals including 	  	    	     repressive government power</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rPr>
              <a:t>	E. </a:t>
            </a:r>
            <a:r>
              <a:rPr lang="en-US" sz="1400" u="sng" dirty="0" smtClean="0">
                <a:latin typeface="Arial" pitchFamily="34" charset="0"/>
                <a:ea typeface="Times New Roman" pitchFamily="18" charset="0"/>
              </a:rPr>
              <a:t>R</a:t>
            </a:r>
            <a:r>
              <a:rPr kumimoji="0" lang="en-US" sz="1400" b="0" i="0" u="sng" strike="noStrike" cap="none" normalizeH="0" baseline="0" dirty="0" smtClean="0">
                <a:ln>
                  <a:noFill/>
                </a:ln>
                <a:solidFill>
                  <a:schemeClr val="tx1"/>
                </a:solidFill>
                <a:effectLst/>
                <a:latin typeface="Arial" pitchFamily="34" charset="0"/>
                <a:ea typeface="Times New Roman" pitchFamily="18" charset="0"/>
              </a:rPr>
              <a:t>adical </a:t>
            </a:r>
            <a:r>
              <a:rPr kumimoji="0" lang="en-US" sz="1400" b="0" i="0" u="none" strike="noStrike" cap="none" normalizeH="0" baseline="0" dirty="0" smtClean="0">
                <a:ln>
                  <a:noFill/>
                </a:ln>
                <a:solidFill>
                  <a:schemeClr val="tx1"/>
                </a:solidFill>
                <a:effectLst/>
                <a:latin typeface="Arial" pitchFamily="34" charset="0"/>
                <a:ea typeface="Times New Roman" pitchFamily="18" charset="0"/>
              </a:rPr>
              <a:t>– on the far left of the political spectrum, call for widespread and rapid change 	 	    in the political change in the political, social, and economic system, may be willing to 	   	    resort to extreme methods to bring about change including violence</a:t>
            </a:r>
            <a:endParaRPr kumimoji="0" lang="en-US" sz="8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pic>
        <p:nvPicPr>
          <p:cNvPr id="49155" name="Picture 3" descr="http://pogoprinciple.files.wordpress.com/2010/01/left-right.png"/>
          <p:cNvPicPr>
            <a:picLocks noChangeAspect="1" noChangeArrowheads="1"/>
          </p:cNvPicPr>
          <p:nvPr/>
        </p:nvPicPr>
        <p:blipFill>
          <a:blip r:embed="rId2" cstate="print"/>
          <a:srcRect/>
          <a:stretch>
            <a:fillRect/>
          </a:stretch>
        </p:blipFill>
        <p:spPr bwMode="auto">
          <a:xfrm>
            <a:off x="-457200" y="4724400"/>
            <a:ext cx="9601200" cy="3162300"/>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306" name="Rectangle 5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53307" name="Rectangle 5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53308" name="AutoShape 60"/>
          <p:cNvSpPr>
            <a:spLocks noChangeArrowheads="1"/>
          </p:cNvSpPr>
          <p:nvPr/>
        </p:nvSpPr>
        <p:spPr bwMode="auto">
          <a:xfrm>
            <a:off x="1143000" y="4572000"/>
            <a:ext cx="2743200" cy="2286000"/>
          </a:xfrm>
          <a:prstGeom prst="flowChartProcess">
            <a:avLst/>
          </a:prstGeom>
          <a:solidFill>
            <a:srgbClr val="92D050"/>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0" lang="en-US" sz="1400" b="1" i="0" u="none" strike="noStrike" cap="none" normalizeH="0" baseline="0" dirty="0" smtClean="0">
                <a:ln>
                  <a:noFill/>
                </a:ln>
                <a:solidFill>
                  <a:schemeClr val="tx1"/>
                </a:solidFill>
                <a:effectLst/>
                <a:latin typeface="Harrington" pitchFamily="82" charset="0"/>
                <a:ea typeface="Times New Roman" pitchFamily="18" charset="0"/>
              </a:rPr>
              <a:t>Liberal</a:t>
            </a:r>
            <a:endParaRPr kumimoji="0" lang="en-US" sz="8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sz="1400" b="1" i="0" u="none" strike="noStrike" cap="none" normalizeH="0" baseline="0" dirty="0" smtClean="0">
                <a:ln>
                  <a:noFill/>
                </a:ln>
                <a:solidFill>
                  <a:schemeClr val="tx1"/>
                </a:solidFill>
                <a:effectLst/>
                <a:latin typeface="Harrington" pitchFamily="82" charset="0"/>
                <a:ea typeface="Times New Roman" pitchFamily="18" charset="0"/>
              </a:rPr>
              <a:t>(Left Wing)</a:t>
            </a:r>
            <a:endParaRPr kumimoji="0" lang="en-US" sz="8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1400" b="0" i="0" u="none" strike="noStrike" cap="none" normalizeH="0" baseline="0" dirty="0" smtClean="0">
                <a:ln>
                  <a:noFill/>
                </a:ln>
                <a:solidFill>
                  <a:schemeClr val="tx1"/>
                </a:solidFill>
                <a:effectLst/>
                <a:latin typeface="Arial Narrow" pitchFamily="34" charset="0"/>
                <a:ea typeface="Times New Roman" pitchFamily="18" charset="0"/>
              </a:rPr>
              <a:t>Peaceful gradual change, like to promote social welfare</a:t>
            </a:r>
            <a:endParaRPr kumimoji="0" lang="en-US" sz="8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1400" b="0" i="0" u="none" strike="noStrike" cap="none" normalizeH="0" baseline="0" dirty="0" err="1" smtClean="0">
                <a:ln>
                  <a:noFill/>
                </a:ln>
                <a:solidFill>
                  <a:schemeClr val="tx1"/>
                </a:solidFill>
                <a:effectLst/>
                <a:latin typeface="Arial Narrow" pitchFamily="34" charset="0"/>
                <a:ea typeface="Times New Roman" pitchFamily="18" charset="0"/>
              </a:rPr>
              <a:t>Gov’t</a:t>
            </a:r>
            <a:r>
              <a:rPr kumimoji="0" lang="en-US" sz="1400" b="0" i="0" u="none" strike="noStrike" cap="none" normalizeH="0" baseline="0" dirty="0" smtClean="0">
                <a:ln>
                  <a:noFill/>
                </a:ln>
                <a:solidFill>
                  <a:schemeClr val="tx1"/>
                </a:solidFill>
                <a:effectLst/>
                <a:latin typeface="Arial Narrow" pitchFamily="34" charset="0"/>
                <a:ea typeface="Times New Roman" pitchFamily="18" charset="0"/>
              </a:rPr>
              <a:t> should protect &amp;</a:t>
            </a:r>
            <a:r>
              <a:rPr kumimoji="0" lang="en-US" sz="1200" b="0" i="0" u="none" strike="noStrike" cap="none" normalizeH="0" baseline="0" dirty="0" smtClean="0">
                <a:ln>
                  <a:noFill/>
                </a:ln>
                <a:solidFill>
                  <a:schemeClr val="tx1"/>
                </a:solidFill>
                <a:effectLst/>
                <a:latin typeface="Arial Narrow" pitchFamily="34" charset="0"/>
                <a:ea typeface="Times New Roman" pitchFamily="18" charset="0"/>
              </a:rPr>
              <a:t> </a:t>
            </a:r>
            <a:r>
              <a:rPr kumimoji="0" lang="en-US" sz="1400" b="0" i="0" u="none" strike="noStrike" cap="none" normalizeH="0" baseline="0" dirty="0" smtClean="0">
                <a:ln>
                  <a:noFill/>
                </a:ln>
                <a:solidFill>
                  <a:schemeClr val="tx1"/>
                </a:solidFill>
                <a:effectLst/>
                <a:latin typeface="Arial Narrow" pitchFamily="34" charset="0"/>
                <a:ea typeface="Times New Roman" pitchFamily="18" charset="0"/>
              </a:rPr>
              <a:t>extend the right of citizens</a:t>
            </a:r>
            <a:endParaRPr kumimoji="0" lang="en-US" sz="8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53309" name="AutoShape 61"/>
          <p:cNvSpPr>
            <a:spLocks noChangeArrowheads="1"/>
          </p:cNvSpPr>
          <p:nvPr/>
        </p:nvSpPr>
        <p:spPr bwMode="auto">
          <a:xfrm>
            <a:off x="4846638" y="4648200"/>
            <a:ext cx="2743200" cy="2209800"/>
          </a:xfrm>
          <a:prstGeom prst="flowChartProcess">
            <a:avLst/>
          </a:prstGeom>
          <a:solidFill>
            <a:schemeClr val="accent4">
              <a:lumMod val="60000"/>
              <a:lumOff val="40000"/>
            </a:schemeClr>
          </a:solidFill>
          <a:ln w="19050">
            <a:solidFill>
              <a:schemeClr val="accent4">
                <a:lumMod val="40000"/>
                <a:lumOff val="60000"/>
              </a:schemeClr>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tab pos="228600" algn="l"/>
              </a:tabLst>
            </a:pPr>
            <a:r>
              <a:rPr kumimoji="0" lang="en-US" sz="1400" b="1" i="0" u="none" strike="noStrike" cap="none" normalizeH="0" baseline="0" dirty="0" smtClean="0">
                <a:ln>
                  <a:noFill/>
                </a:ln>
                <a:solidFill>
                  <a:schemeClr val="tx1"/>
                </a:solidFill>
                <a:effectLst/>
                <a:latin typeface="Harrington" pitchFamily="82" charset="0"/>
                <a:ea typeface="Times New Roman" pitchFamily="18" charset="0"/>
              </a:rPr>
              <a:t>Conservative</a:t>
            </a:r>
            <a:endParaRPr kumimoji="0" lang="en-US" sz="8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228600" algn="l"/>
              </a:tabLst>
            </a:pPr>
            <a:r>
              <a:rPr kumimoji="0" lang="en-US" sz="1400" b="1" i="0" u="none" strike="noStrike" cap="none" normalizeH="0" baseline="0" dirty="0" smtClean="0">
                <a:ln>
                  <a:noFill/>
                </a:ln>
                <a:solidFill>
                  <a:schemeClr val="tx1"/>
                </a:solidFill>
                <a:effectLst/>
                <a:latin typeface="Harrington" pitchFamily="82" charset="0"/>
                <a:ea typeface="Times New Roman" pitchFamily="18" charset="0"/>
              </a:rPr>
              <a:t>(Right Wing)</a:t>
            </a:r>
            <a:endParaRPr kumimoji="0" lang="en-US" sz="8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228600" algn="l"/>
              </a:tabLst>
            </a:pPr>
            <a:r>
              <a:rPr kumimoji="0" lang="en-US" sz="1400" b="0" i="0" u="none" strike="noStrike" cap="none" normalizeH="0" baseline="0" dirty="0" smtClean="0">
                <a:ln>
                  <a:noFill/>
                </a:ln>
                <a:solidFill>
                  <a:schemeClr val="tx1"/>
                </a:solidFill>
                <a:effectLst/>
                <a:latin typeface="Arial Narrow" pitchFamily="34" charset="0"/>
                <a:ea typeface="Times New Roman" pitchFamily="18" charset="0"/>
              </a:rPr>
              <a:t>Keep things the way they are, cautious about change, favor less government</a:t>
            </a:r>
            <a:endParaRPr kumimoji="0" lang="en-US" sz="8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228600" algn="l"/>
              </a:tabLst>
            </a:pPr>
            <a:r>
              <a:rPr kumimoji="0" lang="en-US" sz="1400" b="0" i="0" u="none" strike="noStrike" cap="none" normalizeH="0" baseline="0" dirty="0" err="1" smtClean="0">
                <a:ln>
                  <a:noFill/>
                </a:ln>
                <a:solidFill>
                  <a:schemeClr val="tx1"/>
                </a:solidFill>
                <a:effectLst/>
                <a:latin typeface="Arial Narrow" pitchFamily="34" charset="0"/>
                <a:ea typeface="Times New Roman" pitchFamily="18" charset="0"/>
              </a:rPr>
              <a:t>Gov’t</a:t>
            </a:r>
            <a:r>
              <a:rPr kumimoji="0" lang="en-US" sz="1400" b="0" i="0" u="none" strike="noStrike" cap="none" normalizeH="0" baseline="0" dirty="0" smtClean="0">
                <a:ln>
                  <a:noFill/>
                </a:ln>
                <a:solidFill>
                  <a:schemeClr val="tx1"/>
                </a:solidFill>
                <a:effectLst/>
                <a:latin typeface="Arial Narrow" pitchFamily="34" charset="0"/>
                <a:ea typeface="Times New Roman" pitchFamily="18" charset="0"/>
              </a:rPr>
              <a:t> should play a limited role in the lives of individuals</a:t>
            </a:r>
            <a:endParaRPr kumimoji="0" lang="en-US" sz="8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53312" name="Line 64"/>
          <p:cNvSpPr>
            <a:spLocks noChangeShapeType="1"/>
          </p:cNvSpPr>
          <p:nvPr/>
        </p:nvSpPr>
        <p:spPr bwMode="auto">
          <a:xfrm>
            <a:off x="0" y="4038600"/>
            <a:ext cx="9144000" cy="0"/>
          </a:xfrm>
          <a:prstGeom prst="line">
            <a:avLst/>
          </a:prstGeom>
          <a:noFill/>
          <a:ln w="76200" cmpd="tri">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311" name="Line 63"/>
          <p:cNvSpPr>
            <a:spLocks noChangeShapeType="1"/>
          </p:cNvSpPr>
          <p:nvPr/>
        </p:nvSpPr>
        <p:spPr bwMode="auto">
          <a:xfrm>
            <a:off x="2438400" y="4114800"/>
            <a:ext cx="0" cy="60960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313" name="Rectangle 6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53314" name="Rectangle 66"/>
          <p:cNvSpPr>
            <a:spLocks noChangeArrowheads="1"/>
          </p:cNvSpPr>
          <p:nvPr/>
        </p:nvSpPr>
        <p:spPr bwMode="auto">
          <a:xfrm>
            <a:off x="0" y="2844658"/>
            <a:ext cx="9144000" cy="184665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rPr>
              <a:t/>
            </a:r>
            <a:br>
              <a:rPr kumimoji="0" lang="en-US" sz="1800" b="0" i="0" u="none" strike="noStrike" cap="none" normalizeH="0" baseline="0" dirty="0" smtClean="0">
                <a:ln>
                  <a:noFill/>
                </a:ln>
                <a:solidFill>
                  <a:schemeClr val="tx1"/>
                </a:solidFill>
                <a:effectLst/>
                <a:latin typeface="Arial" pitchFamily="34" charset="0"/>
              </a:rPr>
            </a:br>
            <a:endParaRPr kumimoji="0" lang="en-US" sz="18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ea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lang="en-US" sz="2000" dirty="0" smtClean="0">
              <a:latin typeface="Arial" pitchFamily="34" charset="0"/>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ea typeface="Times New Roman" pitchFamily="18" charset="0"/>
              </a:rPr>
              <a:t>LEFT								RIGHT</a:t>
            </a:r>
            <a:endParaRPr kumimoji="0" lang="en-US" sz="8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53315" name="Rectangle 67"/>
          <p:cNvSpPr>
            <a:spLocks noChangeArrowheads="1"/>
          </p:cNvSpPr>
          <p:nvPr/>
        </p:nvSpPr>
        <p:spPr bwMode="auto">
          <a:xfrm>
            <a:off x="0" y="3311443"/>
            <a:ext cx="9144000"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rPr>
              <a:t>(Liberal)																					     	</a:t>
            </a:r>
            <a:endParaRPr kumimoji="0" lang="en-US" sz="1800" b="0" i="0" u="none" strike="noStrike" cap="none" normalizeH="0" baseline="0" dirty="0" smtClean="0">
              <a:ln>
                <a:noFill/>
              </a:ln>
              <a:solidFill>
                <a:schemeClr val="tx1"/>
              </a:solidFill>
              <a:effectLst/>
              <a:latin typeface="Arial" pitchFamily="34" charset="0"/>
            </a:endParaRPr>
          </a:p>
        </p:txBody>
      </p:sp>
      <p:sp>
        <p:nvSpPr>
          <p:cNvPr id="61" name="Rectangle 60"/>
          <p:cNvSpPr/>
          <p:nvPr/>
        </p:nvSpPr>
        <p:spPr>
          <a:xfrm>
            <a:off x="7315200" y="3581400"/>
            <a:ext cx="1676400" cy="369332"/>
          </a:xfrm>
          <a:prstGeom prst="rect">
            <a:avLst/>
          </a:prstGeom>
        </p:spPr>
        <p:txBody>
          <a:bodyPr wrap="square">
            <a:spAutoFit/>
          </a:bodyPr>
          <a:lstStyle/>
          <a:p>
            <a:r>
              <a:rPr lang="en-US" dirty="0" smtClean="0">
                <a:latin typeface="Arial" pitchFamily="34" charset="0"/>
              </a:rPr>
              <a:t>(Conservative)</a:t>
            </a:r>
            <a:endParaRPr lang="en-US" dirty="0"/>
          </a:p>
        </p:txBody>
      </p:sp>
      <p:sp>
        <p:nvSpPr>
          <p:cNvPr id="62" name="Line 62"/>
          <p:cNvSpPr>
            <a:spLocks noChangeShapeType="1"/>
          </p:cNvSpPr>
          <p:nvPr/>
        </p:nvSpPr>
        <p:spPr bwMode="auto">
          <a:xfrm flipV="1">
            <a:off x="6248400" y="4038599"/>
            <a:ext cx="0" cy="762001"/>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318" name="Rectangle 7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317" name="WordArt 69"/>
          <p:cNvSpPr>
            <a:spLocks noChangeArrowheads="1" noChangeShapeType="1" noTextEdit="1"/>
          </p:cNvSpPr>
          <p:nvPr/>
        </p:nvSpPr>
        <p:spPr bwMode="auto">
          <a:xfrm>
            <a:off x="1676400" y="228600"/>
            <a:ext cx="5257800" cy="819150"/>
          </a:xfrm>
          <a:prstGeom prst="rect">
            <a:avLst/>
          </a:prstGeom>
          <a:solidFill>
            <a:srgbClr val="FFFF99"/>
          </a:solidFill>
          <a:ln w="76200">
            <a:solidFill>
              <a:srgbClr val="00B0F0"/>
            </a:solidFill>
          </a:ln>
        </p:spPr>
        <p:txBody>
          <a:bodyPr wrap="none" fromWordArt="1">
            <a:prstTxWarp prst="textPlain">
              <a:avLst>
                <a:gd name="adj" fmla="val 50000"/>
              </a:avLst>
            </a:prstTxWarp>
          </a:bodyPr>
          <a:lstStyle/>
          <a:p>
            <a:pPr algn="ctr" rtl="0"/>
            <a:r>
              <a:rPr lang="en-US" sz="2000" kern="10" spc="0" dirty="0" smtClean="0">
                <a:ln w="28575">
                  <a:solidFill>
                    <a:srgbClr val="000000"/>
                  </a:solidFill>
                  <a:round/>
                  <a:headEnd/>
                  <a:tailEnd/>
                </a:ln>
                <a:solidFill>
                  <a:srgbClr val="9933FF"/>
                </a:solidFill>
                <a:effectLst/>
                <a:latin typeface="Arial Black"/>
              </a:rPr>
              <a:t>Political Spectrum</a:t>
            </a:r>
            <a:endParaRPr lang="en-US" sz="2000" kern="10" spc="0" dirty="0">
              <a:ln w="28575">
                <a:solidFill>
                  <a:srgbClr val="000000"/>
                </a:solidFill>
                <a:round/>
                <a:headEnd/>
                <a:tailEnd/>
              </a:ln>
              <a:solidFill>
                <a:srgbClr val="9933FF"/>
              </a:solidFill>
              <a:effectLst/>
              <a:latin typeface="Arial Black"/>
            </a:endParaRPr>
          </a:p>
        </p:txBody>
      </p:sp>
      <p:sp>
        <p:nvSpPr>
          <p:cNvPr id="53319" name="Rectangle 71"/>
          <p:cNvSpPr>
            <a:spLocks noChangeArrowheads="1"/>
          </p:cNvSpPr>
          <p:nvPr/>
        </p:nvSpPr>
        <p:spPr bwMode="auto">
          <a:xfrm>
            <a:off x="0" y="1048889"/>
            <a:ext cx="9144000" cy="800219"/>
          </a:xfrm>
          <a:prstGeom prst="rect">
            <a:avLst/>
          </a:prstGeom>
          <a:solidFill>
            <a:srgbClr val="FF99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rPr>
              <a:t>This is an imaginary line.  However, it represents the range of political philosophies and beliefs.  Most individuals can place themselves somewhere along the spectrum once they understand the two extremes.</a:t>
            </a:r>
            <a:endParaRPr kumimoji="0" lang="en-US" sz="8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53325" name="Line 77"/>
          <p:cNvSpPr>
            <a:spLocks noChangeShapeType="1"/>
          </p:cNvSpPr>
          <p:nvPr/>
        </p:nvSpPr>
        <p:spPr bwMode="auto">
          <a:xfrm>
            <a:off x="1600200" y="3505200"/>
            <a:ext cx="0" cy="45720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321" name="Line 73"/>
          <p:cNvSpPr>
            <a:spLocks noChangeShapeType="1"/>
          </p:cNvSpPr>
          <p:nvPr/>
        </p:nvSpPr>
        <p:spPr bwMode="auto">
          <a:xfrm>
            <a:off x="4191000" y="3505200"/>
            <a:ext cx="0" cy="45720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324" name="AutoShape 76"/>
          <p:cNvSpPr>
            <a:spLocks noChangeArrowheads="1"/>
          </p:cNvSpPr>
          <p:nvPr/>
        </p:nvSpPr>
        <p:spPr bwMode="auto">
          <a:xfrm>
            <a:off x="609600" y="2057400"/>
            <a:ext cx="1943100" cy="1430338"/>
          </a:xfrm>
          <a:prstGeom prst="flowChartProcess">
            <a:avLst/>
          </a:prstGeom>
          <a:solidFill>
            <a:srgbClr val="FFCCFF"/>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tab pos="228600" algn="l"/>
              </a:tabLst>
            </a:pPr>
            <a:r>
              <a:rPr kumimoji="0" lang="en-US" sz="1400" b="1" i="0" u="none" strike="noStrike" cap="none" normalizeH="0" baseline="0" dirty="0" smtClean="0">
                <a:ln>
                  <a:noFill/>
                </a:ln>
                <a:solidFill>
                  <a:schemeClr val="tx1"/>
                </a:solidFill>
                <a:effectLst/>
                <a:latin typeface="Harrington" pitchFamily="82" charset="0"/>
                <a:ea typeface="Arial Unicode MS" pitchFamily="34" charset="-128"/>
                <a:cs typeface="Arial Unicode MS" pitchFamily="34" charset="-128"/>
              </a:rPr>
              <a:t>Radical</a:t>
            </a:r>
            <a:endParaRPr kumimoji="0" lang="en-US" sz="8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228600" algn="l"/>
              </a:tabLst>
            </a:pPr>
            <a:r>
              <a:rPr kumimoji="0" lang="en-US" sz="1400" b="0" i="0" u="none" strike="noStrike" cap="none" normalizeH="0" baseline="0" dirty="0" smtClean="0">
                <a:ln>
                  <a:noFill/>
                </a:ln>
                <a:solidFill>
                  <a:schemeClr val="tx1"/>
                </a:solidFill>
                <a:effectLst/>
                <a:latin typeface="Arial Narrow" pitchFamily="34" charset="0"/>
                <a:ea typeface="Arial Unicode MS" pitchFamily="34" charset="-128"/>
                <a:cs typeface="Arial Unicode MS" pitchFamily="34" charset="-128"/>
              </a:rPr>
              <a:t>Want quick change in government and will resort to extreme methods</a:t>
            </a:r>
            <a:endParaRPr kumimoji="0" lang="en-US" sz="1800" b="0" i="0" u="none" strike="noStrike" cap="none" normalizeH="0" baseline="0" dirty="0" smtClean="0">
              <a:ln>
                <a:noFill/>
              </a:ln>
              <a:solidFill>
                <a:schemeClr val="tx1"/>
              </a:solidFill>
              <a:effectLst/>
              <a:latin typeface="Arial" pitchFamily="34" charset="0"/>
            </a:endParaRPr>
          </a:p>
        </p:txBody>
      </p:sp>
      <p:sp>
        <p:nvSpPr>
          <p:cNvPr id="53323" name="AutoShape 75"/>
          <p:cNvSpPr>
            <a:spLocks noChangeArrowheads="1"/>
          </p:cNvSpPr>
          <p:nvPr/>
        </p:nvSpPr>
        <p:spPr bwMode="auto">
          <a:xfrm>
            <a:off x="6248400" y="2133599"/>
            <a:ext cx="2057400" cy="1295401"/>
          </a:xfrm>
          <a:prstGeom prst="flowChartProcess">
            <a:avLst/>
          </a:prstGeom>
          <a:solidFill>
            <a:srgbClr val="FF99CC"/>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tab pos="228600" algn="l"/>
              </a:tabLst>
            </a:pPr>
            <a:r>
              <a:rPr kumimoji="0" lang="en-US" sz="1400" b="1" i="0" u="none" strike="noStrike" cap="none" normalizeH="0" baseline="0" dirty="0" smtClean="0">
                <a:ln>
                  <a:noFill/>
                </a:ln>
                <a:solidFill>
                  <a:schemeClr val="tx1"/>
                </a:solidFill>
                <a:effectLst/>
                <a:latin typeface="Harrington" pitchFamily="82" charset="0"/>
                <a:ea typeface="Times New Roman" pitchFamily="18" charset="0"/>
              </a:rPr>
              <a:t>Reactionary</a:t>
            </a:r>
            <a:endParaRPr kumimoji="0" lang="en-US" sz="8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228600" algn="l"/>
              </a:tabLst>
            </a:pPr>
            <a:r>
              <a:rPr kumimoji="0" lang="en-US" sz="1400" b="0" i="0" u="none" strike="noStrike" cap="none" normalizeH="0" baseline="0" dirty="0" smtClean="0">
                <a:ln>
                  <a:noFill/>
                </a:ln>
                <a:solidFill>
                  <a:schemeClr val="tx1"/>
                </a:solidFill>
                <a:effectLst/>
                <a:latin typeface="Arial Narrow" pitchFamily="34" charset="0"/>
                <a:ea typeface="Times New Roman" pitchFamily="18" charset="0"/>
              </a:rPr>
              <a:t>Want things to go back to “the way they were” are willing to use extreme methods</a:t>
            </a:r>
            <a:endParaRPr kumimoji="0" lang="en-US" sz="8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53320" name="AutoShape 72"/>
          <p:cNvSpPr>
            <a:spLocks noChangeArrowheads="1"/>
          </p:cNvSpPr>
          <p:nvPr/>
        </p:nvSpPr>
        <p:spPr bwMode="auto">
          <a:xfrm>
            <a:off x="3352800" y="2057400"/>
            <a:ext cx="2057400" cy="1412875"/>
          </a:xfrm>
          <a:prstGeom prst="flowChartProcess">
            <a:avLst/>
          </a:prstGeom>
          <a:solidFill>
            <a:srgbClr val="81DEFF"/>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tab pos="342900" algn="l"/>
              </a:tabLst>
            </a:pPr>
            <a:r>
              <a:rPr kumimoji="0" lang="en-US" sz="1400" b="1" i="0" u="none" strike="noStrike" cap="none" normalizeH="0" baseline="0" dirty="0" smtClean="0">
                <a:ln>
                  <a:noFill/>
                </a:ln>
                <a:solidFill>
                  <a:schemeClr val="tx1"/>
                </a:solidFill>
                <a:effectLst/>
                <a:latin typeface="Harrington" pitchFamily="82" charset="0"/>
                <a:ea typeface="Times New Roman" pitchFamily="18" charset="0"/>
              </a:rPr>
              <a:t>Centrist or Moderate</a:t>
            </a:r>
            <a:endParaRPr kumimoji="0" lang="en-US" sz="8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342900" algn="l"/>
              </a:tabLst>
            </a:pPr>
            <a:r>
              <a:rPr kumimoji="0" lang="en-US" sz="1400" b="1" i="0" u="none" strike="noStrike" cap="none" normalizeH="0" baseline="0" dirty="0" smtClean="0">
                <a:ln>
                  <a:noFill/>
                </a:ln>
                <a:solidFill>
                  <a:schemeClr val="tx1"/>
                </a:solidFill>
                <a:effectLst/>
                <a:latin typeface="Harrington" pitchFamily="82" charset="0"/>
                <a:ea typeface="Times New Roman" pitchFamily="18" charset="0"/>
              </a:rPr>
              <a:t>(Middle of the Road)</a:t>
            </a:r>
            <a:endParaRPr kumimoji="0" lang="en-US" sz="8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342900" algn="l"/>
              </a:tabLst>
            </a:pPr>
            <a:r>
              <a:rPr kumimoji="0" lang="en-US" sz="1400" b="0" i="0" u="none" strike="noStrike" cap="none" normalizeH="0" baseline="0" dirty="0" smtClean="0">
                <a:ln>
                  <a:noFill/>
                </a:ln>
                <a:solidFill>
                  <a:schemeClr val="tx1"/>
                </a:solidFill>
                <a:effectLst/>
                <a:latin typeface="Arial Narrow" pitchFamily="34" charset="0"/>
                <a:ea typeface="Times New Roman" pitchFamily="18" charset="0"/>
              </a:rPr>
              <a:t>Share views with both sides.  </a:t>
            </a:r>
            <a:endParaRPr kumimoji="0" lang="en-US" sz="8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342900" algn="l"/>
              </a:tabLst>
            </a:pPr>
            <a:r>
              <a:rPr kumimoji="0" lang="en-US" sz="1400" b="0" i="0" u="none" strike="noStrike" cap="none" normalizeH="0" baseline="0" dirty="0" smtClean="0">
                <a:ln>
                  <a:noFill/>
                </a:ln>
                <a:solidFill>
                  <a:schemeClr val="tx1"/>
                </a:solidFill>
                <a:effectLst/>
                <a:latin typeface="Arial Narrow" pitchFamily="34" charset="0"/>
                <a:ea typeface="Times New Roman" pitchFamily="18" charset="0"/>
              </a:rPr>
              <a:t>This is where most Americans fall </a:t>
            </a:r>
            <a:endParaRPr kumimoji="0" lang="en-US" sz="8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42900" algn="l"/>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53322" name="Line 74"/>
          <p:cNvSpPr>
            <a:spLocks noChangeShapeType="1"/>
          </p:cNvSpPr>
          <p:nvPr/>
        </p:nvSpPr>
        <p:spPr bwMode="auto">
          <a:xfrm>
            <a:off x="7239000" y="3505200"/>
            <a:ext cx="0" cy="45720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326" name="Rectangle 7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53330" name="Rectangle 82"/>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maps.acrewoods.net/tomchance.org/wp-content/uploads/2013/11/ideology-is-the-source-of-political-gridlock-58326.jpg?w=58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4399" y="970613"/>
            <a:ext cx="7624680" cy="5172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12935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carolinapoliticsonline.com/wp-content/uploads/2010/07/Independent1.jpg"/>
          <p:cNvPicPr>
            <a:picLocks noChangeAspect="1" noChangeArrowheads="1"/>
          </p:cNvPicPr>
          <p:nvPr/>
        </p:nvPicPr>
        <p:blipFill>
          <a:blip r:embed="rId2" cstate="print"/>
          <a:srcRect/>
          <a:stretch>
            <a:fillRect/>
          </a:stretch>
        </p:blipFill>
        <p:spPr bwMode="auto">
          <a:xfrm>
            <a:off x="685800" y="533400"/>
            <a:ext cx="7414168" cy="5629275"/>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http://www.pajamahadin.com/images/political-ideology.gif"/>
          <p:cNvPicPr>
            <a:picLocks noChangeAspect="1" noChangeArrowheads="1"/>
          </p:cNvPicPr>
          <p:nvPr/>
        </p:nvPicPr>
        <p:blipFill>
          <a:blip r:embed="rId2" cstate="print"/>
          <a:srcRect/>
          <a:stretch>
            <a:fillRect/>
          </a:stretch>
        </p:blipFill>
        <p:spPr bwMode="auto">
          <a:xfrm>
            <a:off x="266279" y="1066800"/>
            <a:ext cx="8769292" cy="4495800"/>
          </a:xfrm>
          <a:prstGeom prst="rect">
            <a:avLst/>
          </a:prstGeom>
          <a:noFill/>
        </p:spPr>
      </p:pic>
      <p:sp>
        <p:nvSpPr>
          <p:cNvPr id="3" name="TextBox 2"/>
          <p:cNvSpPr txBox="1"/>
          <p:nvPr/>
        </p:nvSpPr>
        <p:spPr>
          <a:xfrm>
            <a:off x="381000" y="5638800"/>
            <a:ext cx="8458200" cy="461665"/>
          </a:xfrm>
          <a:prstGeom prst="rect">
            <a:avLst/>
          </a:prstGeom>
          <a:noFill/>
        </p:spPr>
        <p:txBody>
          <a:bodyPr wrap="square" rtlCol="0">
            <a:spAutoFit/>
          </a:bodyPr>
          <a:lstStyle/>
          <a:p>
            <a:r>
              <a:rPr lang="en-US" sz="2400" b="1" dirty="0" smtClean="0"/>
              <a:t>Do you think Americans Ideology has changed since 2009?</a:t>
            </a:r>
            <a:endParaRPr lang="en-US" sz="2400" b="1"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content.gallup.com/origin/gallupinc/GallupSpaces/Production/Cms/POLL/8lobi9xmc0i2_lg2jui6s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098" y="533400"/>
            <a:ext cx="8534400" cy="5715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40779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i.kinja-img.com/gawker-media/image/upload/ct7jutgeimtmjxro6cak.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627089"/>
            <a:ext cx="8515310" cy="5610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40956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ChangeArrowheads="1"/>
          </p:cNvSpPr>
          <p:nvPr/>
        </p:nvSpPr>
        <p:spPr bwMode="auto">
          <a:xfrm>
            <a:off x="0" y="1070111"/>
            <a:ext cx="9144000"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ea typeface="Times New Roman" pitchFamily="18" charset="0"/>
              </a:rPr>
              <a:t>VII. Impact of political labels on elections</a:t>
            </a:r>
            <a:endParaRPr kumimoji="0" lang="en-US" sz="20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ea typeface="Times New Roman" pitchFamily="18" charset="0"/>
              </a:rPr>
              <a:t>	A. A majority of </a:t>
            </a:r>
            <a:r>
              <a:rPr kumimoji="0" lang="en-US" sz="2000" b="0" i="0" u="none" strike="noStrike" cap="none" normalizeH="0" baseline="0" dirty="0" err="1" smtClean="0">
                <a:ln>
                  <a:noFill/>
                </a:ln>
                <a:solidFill>
                  <a:schemeClr val="tx1"/>
                </a:solidFill>
                <a:effectLst/>
                <a:latin typeface="Arial" pitchFamily="34" charset="0"/>
                <a:ea typeface="Times New Roman" pitchFamily="18" charset="0"/>
              </a:rPr>
              <a:t>americans’</a:t>
            </a:r>
            <a:r>
              <a:rPr kumimoji="0" lang="en-US" sz="2000" b="0" i="0" u="none" strike="noStrike" cap="none" normalizeH="0" baseline="0" dirty="0" smtClean="0">
                <a:ln>
                  <a:noFill/>
                </a:ln>
                <a:solidFill>
                  <a:schemeClr val="tx1"/>
                </a:solidFill>
                <a:effectLst/>
                <a:latin typeface="Arial" pitchFamily="34" charset="0"/>
                <a:ea typeface="Times New Roman" pitchFamily="18" charset="0"/>
              </a:rPr>
              <a:t> political viewpoints fall in the moderate </a:t>
            </a:r>
          </a:p>
          <a:p>
            <a:pPr marL="0" marR="0" lvl="0" indent="0" algn="l" defTabSz="914400" rtl="0" eaLnBrk="0" fontAlgn="base" latinLnBrk="0" hangingPunct="0">
              <a:lnSpc>
                <a:spcPct val="100000"/>
              </a:lnSpc>
              <a:spcBef>
                <a:spcPct val="0"/>
              </a:spcBef>
              <a:spcAft>
                <a:spcPct val="0"/>
              </a:spcAft>
              <a:buClrTx/>
              <a:buSzTx/>
              <a:buFontTx/>
              <a:buNone/>
              <a:tabLst/>
            </a:pPr>
            <a:r>
              <a:rPr lang="en-US" sz="2000" dirty="0" smtClean="0">
                <a:latin typeface="Arial" pitchFamily="34" charset="0"/>
                <a:ea typeface="Times New Roman" pitchFamily="18" charset="0"/>
              </a:rPr>
              <a:t>		</a:t>
            </a:r>
            <a:r>
              <a:rPr kumimoji="0" lang="en-US" sz="2000" b="0" i="0" u="none" strike="noStrike" cap="none" normalizeH="0" baseline="0" dirty="0" smtClean="0">
                <a:ln>
                  <a:noFill/>
                </a:ln>
                <a:solidFill>
                  <a:schemeClr val="tx1"/>
                </a:solidFill>
                <a:effectLst/>
                <a:latin typeface="Arial" pitchFamily="34" charset="0"/>
                <a:ea typeface="Times New Roman" pitchFamily="18" charset="0"/>
              </a:rPr>
              <a:t>range – neither very conservative nor very liberal</a:t>
            </a:r>
            <a:endParaRPr kumimoji="0" lang="en-US" sz="20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ea typeface="Times New Roman" pitchFamily="18" charset="0"/>
              </a:rPr>
              <a:t>	B. Candidates also try to make themselves seem moderate to attract </a:t>
            </a:r>
          </a:p>
          <a:p>
            <a:pPr marL="0" marR="0" lvl="0" indent="0" algn="l" defTabSz="914400" rtl="0" eaLnBrk="0" fontAlgn="base" latinLnBrk="0" hangingPunct="0">
              <a:lnSpc>
                <a:spcPct val="100000"/>
              </a:lnSpc>
              <a:spcBef>
                <a:spcPct val="0"/>
              </a:spcBef>
              <a:spcAft>
                <a:spcPct val="0"/>
              </a:spcAft>
              <a:buClrTx/>
              <a:buSzTx/>
              <a:buFontTx/>
              <a:buNone/>
              <a:tabLst/>
            </a:pPr>
            <a:r>
              <a:rPr lang="en-US" sz="2000" dirty="0" smtClean="0">
                <a:latin typeface="Arial" pitchFamily="34" charset="0"/>
                <a:ea typeface="Times New Roman" pitchFamily="18" charset="0"/>
              </a:rPr>
              <a:t>		</a:t>
            </a:r>
            <a:r>
              <a:rPr kumimoji="0" lang="en-US" sz="2000" b="0" i="0" u="none" strike="noStrike" cap="none" normalizeH="0" baseline="0" dirty="0" smtClean="0">
                <a:ln>
                  <a:noFill/>
                </a:ln>
                <a:solidFill>
                  <a:schemeClr val="tx1"/>
                </a:solidFill>
                <a:effectLst/>
                <a:latin typeface="Arial" pitchFamily="34" charset="0"/>
                <a:ea typeface="Times New Roman" pitchFamily="18" charset="0"/>
              </a:rPr>
              <a:t>as many voters as possible.</a:t>
            </a:r>
            <a:endParaRPr kumimoji="0" lang="en-US" sz="20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ea typeface="Times New Roman" pitchFamily="18" charset="0"/>
              </a:rPr>
              <a:t>	C. A majority of a party’s positions (planks are very </a:t>
            </a:r>
            <a:r>
              <a:rPr kumimoji="0" lang="en-US" sz="2000" b="1" i="0" u="none" strike="noStrike" cap="none" normalizeH="0" baseline="0" dirty="0" smtClean="0">
                <a:ln>
                  <a:noFill/>
                </a:ln>
                <a:solidFill>
                  <a:schemeClr val="tx1"/>
                </a:solidFill>
                <a:effectLst/>
                <a:latin typeface="Arial" pitchFamily="34" charset="0"/>
                <a:ea typeface="Times New Roman" pitchFamily="18" charset="0"/>
              </a:rPr>
              <a:t>moderate</a:t>
            </a:r>
            <a:r>
              <a:rPr kumimoji="0" lang="en-US" sz="2000" b="0" i="0" u="none" strike="noStrike" cap="none" normalizeH="0" baseline="0" dirty="0" smtClean="0">
                <a:ln>
                  <a:noFill/>
                </a:ln>
                <a:solidFill>
                  <a:schemeClr val="tx1"/>
                </a:solidFill>
                <a:effectLst/>
                <a:latin typeface="Arial" pitchFamily="34" charset="0"/>
                <a:ea typeface="Times New Roman" pitchFamily="18" charset="0"/>
              </a:rPr>
              <a:t> to appeal</a:t>
            </a:r>
          </a:p>
          <a:p>
            <a:pPr marL="0" marR="0" lvl="0" indent="0" algn="l" defTabSz="914400" rtl="0" eaLnBrk="0" fontAlgn="base" latinLnBrk="0" hangingPunct="0">
              <a:lnSpc>
                <a:spcPct val="100000"/>
              </a:lnSpc>
              <a:spcBef>
                <a:spcPct val="0"/>
              </a:spcBef>
              <a:spcAft>
                <a:spcPct val="0"/>
              </a:spcAft>
              <a:buClrTx/>
              <a:buSzTx/>
              <a:buFontTx/>
              <a:buNone/>
              <a:tabLst/>
            </a:pPr>
            <a:r>
              <a:rPr lang="en-US" sz="2000" dirty="0" smtClean="0">
                <a:latin typeface="Arial" pitchFamily="34" charset="0"/>
                <a:ea typeface="Times New Roman" pitchFamily="18" charset="0"/>
              </a:rPr>
              <a:t>		</a:t>
            </a:r>
            <a:r>
              <a:rPr kumimoji="0" lang="en-US" sz="2000" b="0" i="0" u="none" strike="noStrike" cap="none" normalizeH="0" baseline="0" dirty="0" smtClean="0">
                <a:ln>
                  <a:noFill/>
                </a:ln>
                <a:solidFill>
                  <a:schemeClr val="tx1"/>
                </a:solidFill>
                <a:effectLst/>
                <a:latin typeface="Arial" pitchFamily="34" charset="0"/>
                <a:ea typeface="Times New Roman" pitchFamily="18" charset="0"/>
              </a:rPr>
              <a:t> to the most people)</a:t>
            </a:r>
          </a:p>
          <a:p>
            <a:pPr marL="0" marR="0" lvl="0" indent="0" algn="l" defTabSz="914400" rtl="0" eaLnBrk="0" fontAlgn="base" latinLnBrk="0" hangingPunct="0">
              <a:lnSpc>
                <a:spcPct val="100000"/>
              </a:lnSpc>
              <a:spcBef>
                <a:spcPct val="0"/>
              </a:spcBef>
              <a:spcAft>
                <a:spcPct val="0"/>
              </a:spcAft>
              <a:buClrTx/>
              <a:buSzTx/>
              <a:buFontTx/>
              <a:buNone/>
              <a:tabLst/>
            </a:pPr>
            <a:endParaRPr lang="en-US" sz="2000" dirty="0" smtClean="0">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sng" strike="noStrike" cap="none" normalizeH="0" baseline="0" dirty="0" smtClean="0">
                <a:ln>
                  <a:noFill/>
                </a:ln>
                <a:solidFill>
                  <a:schemeClr val="tx1"/>
                </a:solidFill>
                <a:effectLst/>
                <a:latin typeface="Arial" pitchFamily="34" charset="0"/>
              </a:rPr>
              <a:t>Planks:</a:t>
            </a:r>
            <a:r>
              <a:rPr kumimoji="0" lang="en-US" sz="2000" b="0" i="0" u="none" strike="noStrike" cap="none" normalizeH="0" baseline="0" dirty="0" smtClean="0">
                <a:ln>
                  <a:noFill/>
                </a:ln>
                <a:solidFill>
                  <a:schemeClr val="tx1"/>
                </a:solidFill>
                <a:effectLst/>
                <a:latin typeface="Arial" pitchFamily="34" charset="0"/>
              </a:rPr>
              <a:t> Individual issues that a candidate believes</a:t>
            </a:r>
          </a:p>
          <a:p>
            <a:pPr marL="0" marR="0" lvl="0" indent="0" algn="l" defTabSz="914400" rtl="0" eaLnBrk="0" fontAlgn="base" latinLnBrk="0" hangingPunct="0">
              <a:lnSpc>
                <a:spcPct val="100000"/>
              </a:lnSpc>
              <a:spcBef>
                <a:spcPct val="0"/>
              </a:spcBef>
              <a:spcAft>
                <a:spcPct val="0"/>
              </a:spcAft>
              <a:buClrTx/>
              <a:buSzTx/>
              <a:buFontTx/>
              <a:buNone/>
              <a:tabLst/>
            </a:pPr>
            <a:r>
              <a:rPr lang="en-US" sz="2000" dirty="0" smtClean="0">
                <a:latin typeface="Arial" pitchFamily="34" charset="0"/>
              </a:rPr>
              <a:t>: prolife v prochoice,  pro-health care, reform verses rugged individualism,</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endParaRPr>
          </a:p>
          <a:p>
            <a:pPr lvl="0" eaLnBrk="0" fontAlgn="base" hangingPunct="0">
              <a:spcBef>
                <a:spcPct val="0"/>
              </a:spcBef>
              <a:spcAft>
                <a:spcPct val="0"/>
              </a:spcAft>
            </a:pPr>
            <a:r>
              <a:rPr lang="en-US" sz="2000" b="1" u="sng" dirty="0" smtClean="0">
                <a:latin typeface="Arial" pitchFamily="34" charset="0"/>
              </a:rPr>
              <a:t>Platform</a:t>
            </a:r>
            <a:r>
              <a:rPr lang="en-US" sz="2000" dirty="0" smtClean="0"/>
              <a:t> A formal declaration of the principles on which a group, such as a political party, makes its appeal to the public.</a:t>
            </a:r>
            <a:endParaRPr kumimoji="0" lang="en-US" sz="2000" b="1" i="0" u="sng"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3970318"/>
          </a:xfrm>
          <a:prstGeom prst="rect">
            <a:avLst/>
          </a:prstGeom>
        </p:spPr>
        <p:txBody>
          <a:bodyPr wrap="square">
            <a:spAutoFit/>
          </a:bodyPr>
          <a:lstStyle/>
          <a:p>
            <a:pPr lvl="0" eaLnBrk="0" fontAlgn="base" hangingPunct="0">
              <a:spcBef>
                <a:spcPct val="0"/>
              </a:spcBef>
              <a:spcAft>
                <a:spcPct val="0"/>
              </a:spcAft>
            </a:pPr>
            <a:r>
              <a:rPr kumimoji="0" lang="en-US" b="0" i="0" u="none" strike="noStrike" cap="none" normalizeH="0" baseline="0" dirty="0" smtClean="0">
                <a:ln>
                  <a:noFill/>
                </a:ln>
                <a:solidFill>
                  <a:schemeClr val="tx1"/>
                </a:solidFill>
                <a:effectLst/>
                <a:latin typeface="Arial" pitchFamily="34" charset="0"/>
                <a:ea typeface="Times New Roman" pitchFamily="18" charset="0"/>
              </a:rPr>
              <a:t>II. Functions of Political Parties</a:t>
            </a:r>
            <a:endParaRPr kumimoji="0" lang="en-US" b="0" i="0" u="none" strike="noStrike" cap="none" normalizeH="0" baseline="0" dirty="0" smtClean="0">
              <a:ln>
                <a:noFill/>
              </a:ln>
              <a:solidFill>
                <a:schemeClr val="tx1"/>
              </a:solidFill>
              <a:effectLst/>
              <a:latin typeface="Arial" pitchFamily="34" charset="0"/>
            </a:endParaRPr>
          </a:p>
          <a:p>
            <a:pPr lvl="0" eaLnBrk="0" fontAlgn="base" hangingPunct="0">
              <a:spcBef>
                <a:spcPct val="0"/>
              </a:spcBef>
              <a:spcAft>
                <a:spcPct val="0"/>
              </a:spcAft>
            </a:pPr>
            <a:endParaRPr lang="en-US" dirty="0">
              <a:latin typeface="Arial" pitchFamily="34" charset="0"/>
              <a:ea typeface="Times New Roman" pitchFamily="18" charset="0"/>
            </a:endParaRPr>
          </a:p>
          <a:p>
            <a:pPr lvl="0" eaLnBrk="0" fontAlgn="base" hangingPunct="0">
              <a:spcBef>
                <a:spcPct val="0"/>
              </a:spcBef>
              <a:spcAft>
                <a:spcPct val="0"/>
              </a:spcAft>
            </a:pPr>
            <a:r>
              <a:rPr kumimoji="0" lang="en-US" b="0" i="0" u="none" strike="noStrike" cap="none" normalizeH="0" baseline="0" dirty="0" smtClean="0">
                <a:ln>
                  <a:noFill/>
                </a:ln>
                <a:solidFill>
                  <a:schemeClr val="tx1"/>
                </a:solidFill>
                <a:effectLst/>
                <a:latin typeface="Arial" pitchFamily="34" charset="0"/>
                <a:ea typeface="Times New Roman" pitchFamily="18" charset="0"/>
              </a:rPr>
              <a:t>A. Selection and Support Candidates</a:t>
            </a:r>
            <a:endParaRPr kumimoji="0" lang="en-US" b="0" i="0" u="none" strike="noStrike" cap="none" normalizeH="0" baseline="0" dirty="0" smtClean="0">
              <a:ln>
                <a:noFill/>
              </a:ln>
              <a:solidFill>
                <a:schemeClr val="tx1"/>
              </a:solidFill>
              <a:effectLst/>
              <a:latin typeface="Arial" pitchFamily="34" charset="0"/>
            </a:endParaRPr>
          </a:p>
          <a:p>
            <a:pPr lvl="0" eaLnBrk="0" fontAlgn="base" hangingPunct="0">
              <a:spcBef>
                <a:spcPct val="0"/>
              </a:spcBef>
              <a:spcAft>
                <a:spcPct val="0"/>
              </a:spcAft>
            </a:pPr>
            <a:r>
              <a:rPr kumimoji="0" lang="en-US" b="0" i="0" u="none" strike="noStrike" cap="none" normalizeH="0" baseline="0" dirty="0" smtClean="0">
                <a:ln>
                  <a:noFill/>
                </a:ln>
                <a:solidFill>
                  <a:schemeClr val="tx1"/>
                </a:solidFill>
                <a:effectLst/>
                <a:latin typeface="Arial" pitchFamily="34" charset="0"/>
                <a:ea typeface="Times New Roman" pitchFamily="18" charset="0"/>
              </a:rPr>
              <a:t>	1. Try to choose candidates who have the ability and experience to</a:t>
            </a:r>
          </a:p>
          <a:p>
            <a:pPr lvl="0" eaLnBrk="0" fontAlgn="base" hangingPunct="0">
              <a:spcBef>
                <a:spcPct val="0"/>
              </a:spcBef>
              <a:spcAft>
                <a:spcPct val="0"/>
              </a:spcAft>
            </a:pPr>
            <a:r>
              <a:rPr lang="en-US" dirty="0">
                <a:latin typeface="Arial" pitchFamily="34" charset="0"/>
                <a:ea typeface="Times New Roman" pitchFamily="18" charset="0"/>
              </a:rPr>
              <a:t>	</a:t>
            </a:r>
            <a:r>
              <a:rPr lang="en-US" dirty="0" smtClean="0">
                <a:latin typeface="Arial" pitchFamily="34" charset="0"/>
                <a:ea typeface="Times New Roman" pitchFamily="18" charset="0"/>
              </a:rPr>
              <a:t>	</a:t>
            </a:r>
            <a:r>
              <a:rPr kumimoji="0" lang="en-US" b="0" i="0" u="none" strike="noStrike" cap="none" normalizeH="0" baseline="0" dirty="0" smtClean="0">
                <a:ln>
                  <a:noFill/>
                </a:ln>
                <a:solidFill>
                  <a:schemeClr val="tx1"/>
                </a:solidFill>
                <a:effectLst/>
                <a:latin typeface="Arial" pitchFamily="34" charset="0"/>
                <a:ea typeface="Times New Roman" pitchFamily="18" charset="0"/>
              </a:rPr>
              <a:t>lead well and who can gain enough public support to get elected.</a:t>
            </a:r>
            <a:endParaRPr kumimoji="0" lang="en-US" b="0" i="0" u="none" strike="noStrike" cap="none" normalizeH="0" baseline="0" dirty="0" smtClean="0">
              <a:ln>
                <a:noFill/>
              </a:ln>
              <a:solidFill>
                <a:schemeClr val="tx1"/>
              </a:solidFill>
              <a:effectLst/>
              <a:latin typeface="Arial" pitchFamily="34" charset="0"/>
            </a:endParaRPr>
          </a:p>
          <a:p>
            <a:pPr lvl="0" eaLnBrk="0" fontAlgn="base" hangingPunct="0">
              <a:spcBef>
                <a:spcPct val="0"/>
              </a:spcBef>
              <a:spcAft>
                <a:spcPct val="0"/>
              </a:spcAft>
            </a:pPr>
            <a:r>
              <a:rPr kumimoji="0" lang="en-US" b="0" i="0" u="none" strike="noStrike" cap="none" normalizeH="0" baseline="0" dirty="0" smtClean="0">
                <a:ln>
                  <a:noFill/>
                </a:ln>
                <a:solidFill>
                  <a:schemeClr val="tx1"/>
                </a:solidFill>
                <a:effectLst/>
                <a:latin typeface="Arial" pitchFamily="34" charset="0"/>
                <a:ea typeface="Times New Roman" pitchFamily="18" charset="0"/>
              </a:rPr>
              <a:t>	</a:t>
            </a:r>
          </a:p>
          <a:p>
            <a:pPr lvl="0" eaLnBrk="0" fontAlgn="base" hangingPunct="0">
              <a:spcBef>
                <a:spcPct val="0"/>
              </a:spcBef>
              <a:spcAft>
                <a:spcPct val="0"/>
              </a:spcAft>
            </a:pPr>
            <a:r>
              <a:rPr lang="en-US" dirty="0">
                <a:latin typeface="Arial" pitchFamily="34" charset="0"/>
                <a:ea typeface="Times New Roman" pitchFamily="18" charset="0"/>
              </a:rPr>
              <a:t>	</a:t>
            </a:r>
            <a:r>
              <a:rPr kumimoji="0" lang="en-US" b="0" i="0" u="none" strike="noStrike" cap="none" normalizeH="0" baseline="0" dirty="0" smtClean="0">
                <a:ln>
                  <a:noFill/>
                </a:ln>
                <a:solidFill>
                  <a:schemeClr val="tx1"/>
                </a:solidFill>
                <a:effectLst/>
                <a:latin typeface="Arial" pitchFamily="34" charset="0"/>
                <a:ea typeface="Times New Roman" pitchFamily="18" charset="0"/>
              </a:rPr>
              <a:t>2. </a:t>
            </a:r>
            <a:r>
              <a:rPr kumimoji="0" lang="en-US" b="0" i="0" u="sng" strike="noStrike" cap="none" normalizeH="0" baseline="0" dirty="0" smtClean="0">
                <a:ln>
                  <a:noFill/>
                </a:ln>
                <a:solidFill>
                  <a:schemeClr val="tx1"/>
                </a:solidFill>
                <a:effectLst/>
                <a:latin typeface="Arial" pitchFamily="34" charset="0"/>
                <a:ea typeface="Times New Roman" pitchFamily="18" charset="0"/>
              </a:rPr>
              <a:t>Nominate</a:t>
            </a:r>
            <a:r>
              <a:rPr kumimoji="0" lang="en-US" b="0" i="0" u="none" strike="noStrike" cap="none" normalizeH="0" baseline="0" dirty="0" smtClean="0">
                <a:ln>
                  <a:noFill/>
                </a:ln>
                <a:solidFill>
                  <a:schemeClr val="tx1"/>
                </a:solidFill>
                <a:effectLst/>
                <a:latin typeface="Arial" pitchFamily="34" charset="0"/>
                <a:ea typeface="Times New Roman" pitchFamily="18" charset="0"/>
              </a:rPr>
              <a:t> – name candidates to run for public office</a:t>
            </a:r>
            <a:endParaRPr kumimoji="0" lang="en-US" b="0" i="0" u="none" strike="noStrike" cap="none" normalizeH="0" baseline="0" dirty="0" smtClean="0">
              <a:ln>
                <a:noFill/>
              </a:ln>
              <a:solidFill>
                <a:schemeClr val="tx1"/>
              </a:solidFill>
              <a:effectLst/>
              <a:latin typeface="Arial" pitchFamily="34" charset="0"/>
            </a:endParaRPr>
          </a:p>
          <a:p>
            <a:pPr lvl="0" eaLnBrk="0" fontAlgn="base" hangingPunct="0">
              <a:spcBef>
                <a:spcPct val="0"/>
              </a:spcBef>
              <a:spcAft>
                <a:spcPct val="0"/>
              </a:spcAft>
            </a:pPr>
            <a:r>
              <a:rPr kumimoji="0" lang="en-US" b="0" i="0" u="none" strike="noStrike" cap="none" normalizeH="0" baseline="0" dirty="0" smtClean="0">
                <a:ln>
                  <a:noFill/>
                </a:ln>
                <a:solidFill>
                  <a:schemeClr val="tx1"/>
                </a:solidFill>
                <a:effectLst/>
                <a:latin typeface="Arial" pitchFamily="34" charset="0"/>
                <a:ea typeface="Times New Roman" pitchFamily="18" charset="0"/>
              </a:rPr>
              <a:t>	</a:t>
            </a:r>
            <a:endParaRPr kumimoji="0" lang="en-US" b="0" i="0" u="none" strike="noStrike" cap="none" normalizeH="0" baseline="0" dirty="0" smtClean="0">
              <a:ln>
                <a:noFill/>
              </a:ln>
              <a:solidFill>
                <a:schemeClr val="tx1"/>
              </a:solidFill>
              <a:effectLst/>
              <a:latin typeface="Arial" pitchFamily="34" charset="0"/>
            </a:endParaRPr>
          </a:p>
          <a:p>
            <a:pPr lvl="0" eaLnBrk="0" fontAlgn="base" hangingPunct="0">
              <a:spcBef>
                <a:spcPct val="0"/>
              </a:spcBef>
              <a:spcAft>
                <a:spcPct val="0"/>
              </a:spcAft>
            </a:pPr>
            <a:r>
              <a:rPr kumimoji="0" lang="en-US" b="0" i="0" u="none" strike="noStrike" cap="none" normalizeH="0" baseline="0" dirty="0" smtClean="0">
                <a:ln>
                  <a:noFill/>
                </a:ln>
                <a:solidFill>
                  <a:schemeClr val="tx1"/>
                </a:solidFill>
                <a:effectLst/>
                <a:latin typeface="Arial" pitchFamily="34" charset="0"/>
                <a:ea typeface="Times New Roman" pitchFamily="18" charset="0"/>
              </a:rPr>
              <a:t>	B. Inform the public – tell the public about the party, candidates, </a:t>
            </a:r>
          </a:p>
          <a:p>
            <a:pPr lvl="0" eaLnBrk="0" fontAlgn="base" hangingPunct="0">
              <a:spcBef>
                <a:spcPct val="0"/>
              </a:spcBef>
              <a:spcAft>
                <a:spcPct val="0"/>
              </a:spcAft>
            </a:pPr>
            <a:r>
              <a:rPr lang="en-US" dirty="0">
                <a:latin typeface="Arial" pitchFamily="34" charset="0"/>
                <a:ea typeface="Times New Roman" pitchFamily="18" charset="0"/>
              </a:rPr>
              <a:t>	</a:t>
            </a:r>
            <a:r>
              <a:rPr lang="en-US" dirty="0" smtClean="0">
                <a:latin typeface="Arial" pitchFamily="34" charset="0"/>
                <a:ea typeface="Times New Roman" pitchFamily="18" charset="0"/>
              </a:rPr>
              <a:t>		</a:t>
            </a:r>
            <a:r>
              <a:rPr kumimoji="0" lang="en-US" b="0" i="0" u="none" strike="noStrike" cap="none" normalizeH="0" baseline="0" dirty="0" smtClean="0">
                <a:ln>
                  <a:noFill/>
                </a:ln>
                <a:solidFill>
                  <a:schemeClr val="tx1"/>
                </a:solidFill>
                <a:effectLst/>
                <a:latin typeface="Arial" pitchFamily="34" charset="0"/>
                <a:ea typeface="Times New Roman" pitchFamily="18" charset="0"/>
              </a:rPr>
              <a:t>and issues</a:t>
            </a:r>
            <a:endParaRPr kumimoji="0" lang="en-US" b="0" i="0" u="none" strike="noStrike" cap="none" normalizeH="0" baseline="0" dirty="0" smtClean="0">
              <a:ln>
                <a:noFill/>
              </a:ln>
              <a:solidFill>
                <a:schemeClr val="tx1"/>
              </a:solidFill>
              <a:effectLst/>
              <a:latin typeface="Arial" pitchFamily="34" charset="0"/>
            </a:endParaRPr>
          </a:p>
          <a:p>
            <a:pPr lvl="0" eaLnBrk="0" fontAlgn="base" hangingPunct="0">
              <a:spcBef>
                <a:spcPct val="0"/>
              </a:spcBef>
              <a:spcAft>
                <a:spcPct val="0"/>
              </a:spcAft>
            </a:pPr>
            <a:r>
              <a:rPr kumimoji="0" lang="en-US" b="0" i="0" u="none" strike="noStrike" cap="none" normalizeH="0" baseline="0" dirty="0" smtClean="0">
                <a:ln>
                  <a:noFill/>
                </a:ln>
                <a:solidFill>
                  <a:schemeClr val="tx1"/>
                </a:solidFill>
                <a:effectLst/>
                <a:latin typeface="Arial" pitchFamily="34" charset="0"/>
                <a:ea typeface="Times New Roman" pitchFamily="18" charset="0"/>
              </a:rPr>
              <a:t>		1. Send out mailings</a:t>
            </a:r>
            <a:endParaRPr kumimoji="0" lang="en-US" b="0" i="0" u="none" strike="noStrike" cap="none" normalizeH="0" baseline="0" dirty="0" smtClean="0">
              <a:ln>
                <a:noFill/>
              </a:ln>
              <a:solidFill>
                <a:schemeClr val="tx1"/>
              </a:solidFill>
              <a:effectLst/>
              <a:latin typeface="Arial" pitchFamily="34" charset="0"/>
            </a:endParaRPr>
          </a:p>
          <a:p>
            <a:pPr lvl="0" eaLnBrk="0" fontAlgn="base" hangingPunct="0">
              <a:spcBef>
                <a:spcPct val="0"/>
              </a:spcBef>
              <a:spcAft>
                <a:spcPct val="0"/>
              </a:spcAft>
            </a:pPr>
            <a:r>
              <a:rPr kumimoji="0" lang="en-US" b="0" i="0" u="none" strike="noStrike" cap="none" normalizeH="0" baseline="0" dirty="0" smtClean="0">
                <a:ln>
                  <a:noFill/>
                </a:ln>
                <a:solidFill>
                  <a:schemeClr val="tx1"/>
                </a:solidFill>
                <a:effectLst/>
                <a:latin typeface="Arial" pitchFamily="34" charset="0"/>
                <a:ea typeface="Times New Roman" pitchFamily="18" charset="0"/>
              </a:rPr>
              <a:t>		2. Give information to media </a:t>
            </a:r>
            <a:endParaRPr kumimoji="0" lang="en-US" b="0" i="0" u="none" strike="noStrike" cap="none" normalizeH="0" baseline="0" dirty="0" smtClean="0">
              <a:ln>
                <a:noFill/>
              </a:ln>
              <a:solidFill>
                <a:schemeClr val="tx1"/>
              </a:solidFill>
              <a:effectLst/>
              <a:latin typeface="Arial" pitchFamily="34" charset="0"/>
            </a:endParaRPr>
          </a:p>
          <a:p>
            <a:pPr lvl="0" eaLnBrk="0" fontAlgn="base" hangingPunct="0">
              <a:spcBef>
                <a:spcPct val="0"/>
              </a:spcBef>
              <a:spcAft>
                <a:spcPct val="0"/>
              </a:spcAft>
            </a:pPr>
            <a:r>
              <a:rPr kumimoji="0" lang="en-US" b="0" i="0" u="none" strike="noStrike" cap="none" normalizeH="0" baseline="0" dirty="0" smtClean="0">
                <a:ln>
                  <a:noFill/>
                </a:ln>
                <a:solidFill>
                  <a:schemeClr val="tx1"/>
                </a:solidFill>
                <a:effectLst/>
                <a:latin typeface="Arial" pitchFamily="34" charset="0"/>
                <a:ea typeface="Times New Roman" pitchFamily="18" charset="0"/>
              </a:rPr>
              <a:t>		3. Arrange meetings with candidates</a:t>
            </a:r>
            <a:endParaRPr kumimoji="0" lang="en-US" b="0" i="0" u="none" strike="noStrike" cap="none" normalizeH="0" baseline="0" dirty="0" smtClean="0">
              <a:ln>
                <a:noFill/>
              </a:ln>
              <a:solidFill>
                <a:schemeClr val="tx1"/>
              </a:solidFill>
              <a:effectLst/>
              <a:latin typeface="Arial" pitchFamily="34" charset="0"/>
            </a:endParaRPr>
          </a:p>
          <a:p>
            <a:pPr lvl="0" eaLnBrk="0" fontAlgn="base" hangingPunct="0">
              <a:spcBef>
                <a:spcPct val="0"/>
              </a:spcBef>
              <a:spcAft>
                <a:spcPct val="0"/>
              </a:spcAft>
            </a:pPr>
            <a:r>
              <a:rPr kumimoji="0" lang="en-US" b="0" i="0" u="none" strike="noStrike" cap="none" normalizeH="0" baseline="0" dirty="0" smtClean="0">
                <a:ln>
                  <a:noFill/>
                </a:ln>
                <a:solidFill>
                  <a:schemeClr val="tx1"/>
                </a:solidFill>
                <a:effectLst/>
                <a:latin typeface="Arial" pitchFamily="34" charset="0"/>
                <a:ea typeface="Times New Roman" pitchFamily="18" charset="0"/>
              </a:rPr>
              <a:t>		4. Encourage people to vote</a:t>
            </a:r>
            <a:endParaRPr kumimoji="0" lang="en-US" b="0" i="0" u="none" strike="noStrike" cap="none" normalizeH="0" baseline="0" dirty="0" smtClean="0">
              <a:ln>
                <a:noFill/>
              </a:ln>
              <a:solidFill>
                <a:schemeClr val="tx1"/>
              </a:solidFill>
              <a:effectLst/>
              <a:latin typeface="Arial" pitchFamily="34" charset="0"/>
            </a:endParaRPr>
          </a:p>
        </p:txBody>
      </p:sp>
      <p:pic>
        <p:nvPicPr>
          <p:cNvPr id="15362" name="Picture 2" descr="http://www.acus.org/files/images/ObamaMcCain.jpg"/>
          <p:cNvPicPr>
            <a:picLocks noChangeAspect="1" noChangeArrowheads="1"/>
          </p:cNvPicPr>
          <p:nvPr/>
        </p:nvPicPr>
        <p:blipFill>
          <a:blip r:embed="rId2" cstate="print"/>
          <a:srcRect/>
          <a:stretch>
            <a:fillRect/>
          </a:stretch>
        </p:blipFill>
        <p:spPr bwMode="auto">
          <a:xfrm>
            <a:off x="1828800" y="4000500"/>
            <a:ext cx="4286251" cy="2857500"/>
          </a:xfrm>
          <a:prstGeom prst="rect">
            <a:avLst/>
          </a:prstGeom>
          <a:noFill/>
        </p:spPr>
      </p:pic>
      <p:pic>
        <p:nvPicPr>
          <p:cNvPr id="15364" name="Picture 4" descr="http://www.justadvocacy.org.uk/img/envelope.png"/>
          <p:cNvPicPr>
            <a:picLocks noChangeAspect="1" noChangeArrowheads="1"/>
          </p:cNvPicPr>
          <p:nvPr/>
        </p:nvPicPr>
        <p:blipFill>
          <a:blip r:embed="rId3" cstate="print"/>
          <a:srcRect/>
          <a:stretch>
            <a:fillRect/>
          </a:stretch>
        </p:blipFill>
        <p:spPr bwMode="auto">
          <a:xfrm>
            <a:off x="1" y="2666999"/>
            <a:ext cx="1495986" cy="1143001"/>
          </a:xfrm>
          <a:prstGeom prst="rect">
            <a:avLst/>
          </a:prstGeom>
          <a:noFill/>
        </p:spPr>
      </p:pic>
      <p:pic>
        <p:nvPicPr>
          <p:cNvPr id="6" name="Picture 5" descr="See full size image">
            <a:hlinkClick r:id="rId4"/>
          </p:cNvPr>
          <p:cNvPicPr/>
          <p:nvPr/>
        </p:nvPicPr>
        <p:blipFill>
          <a:blip r:embed="rId5" cstate="print"/>
          <a:srcRect/>
          <a:stretch>
            <a:fillRect/>
          </a:stretch>
        </p:blipFill>
        <p:spPr bwMode="auto">
          <a:xfrm>
            <a:off x="6629400" y="2590800"/>
            <a:ext cx="1752600" cy="1600200"/>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http://www.myfamilylovesit.com/blog/wp-content/uploads/2008/01/img_0833.jpg"/>
          <p:cNvPicPr>
            <a:picLocks noChangeAspect="1" noChangeArrowheads="1"/>
          </p:cNvPicPr>
          <p:nvPr/>
        </p:nvPicPr>
        <p:blipFill>
          <a:blip r:embed="rId2" cstate="print"/>
          <a:srcRect/>
          <a:stretch>
            <a:fillRect/>
          </a:stretch>
        </p:blipFill>
        <p:spPr bwMode="auto">
          <a:xfrm>
            <a:off x="304800" y="3657600"/>
            <a:ext cx="2667000" cy="2514600"/>
          </a:xfrm>
          <a:prstGeom prst="rect">
            <a:avLst/>
          </a:prstGeom>
          <a:noFill/>
        </p:spPr>
      </p:pic>
      <p:sp>
        <p:nvSpPr>
          <p:cNvPr id="8" name="TextBox 7"/>
          <p:cNvSpPr txBox="1"/>
          <p:nvPr/>
        </p:nvSpPr>
        <p:spPr>
          <a:xfrm>
            <a:off x="3886200" y="533400"/>
            <a:ext cx="2438400" cy="369332"/>
          </a:xfrm>
          <a:prstGeom prst="rect">
            <a:avLst/>
          </a:prstGeom>
          <a:solidFill>
            <a:srgbClr val="9933FF"/>
          </a:solidFill>
        </p:spPr>
        <p:txBody>
          <a:bodyPr wrap="square" rtlCol="0">
            <a:spAutoFit/>
          </a:bodyPr>
          <a:lstStyle/>
          <a:p>
            <a:r>
              <a:rPr lang="en-US" dirty="0" smtClean="0"/>
              <a:t>Unemployment</a:t>
            </a:r>
            <a:endParaRPr lang="en-US" dirty="0"/>
          </a:p>
        </p:txBody>
      </p:sp>
      <p:sp>
        <p:nvSpPr>
          <p:cNvPr id="9" name="TextBox 8"/>
          <p:cNvSpPr txBox="1"/>
          <p:nvPr/>
        </p:nvSpPr>
        <p:spPr>
          <a:xfrm>
            <a:off x="3886200" y="914400"/>
            <a:ext cx="2438400" cy="369332"/>
          </a:xfrm>
          <a:prstGeom prst="rect">
            <a:avLst/>
          </a:prstGeom>
          <a:solidFill>
            <a:srgbClr val="92D050"/>
          </a:solidFill>
        </p:spPr>
        <p:txBody>
          <a:bodyPr wrap="square" rtlCol="0">
            <a:spAutoFit/>
          </a:bodyPr>
          <a:lstStyle/>
          <a:p>
            <a:r>
              <a:rPr lang="en-US" dirty="0" smtClean="0"/>
              <a:t>Support Education</a:t>
            </a:r>
            <a:endParaRPr lang="en-US" dirty="0"/>
          </a:p>
        </p:txBody>
      </p:sp>
      <p:sp>
        <p:nvSpPr>
          <p:cNvPr id="10" name="TextBox 9"/>
          <p:cNvSpPr txBox="1"/>
          <p:nvPr/>
        </p:nvSpPr>
        <p:spPr>
          <a:xfrm>
            <a:off x="3886200" y="1295400"/>
            <a:ext cx="2438400" cy="369332"/>
          </a:xfrm>
          <a:prstGeom prst="rect">
            <a:avLst/>
          </a:prstGeom>
          <a:solidFill>
            <a:srgbClr val="9933FF"/>
          </a:solidFill>
        </p:spPr>
        <p:txBody>
          <a:bodyPr wrap="square" rtlCol="0">
            <a:spAutoFit/>
          </a:bodyPr>
          <a:lstStyle/>
          <a:p>
            <a:r>
              <a:rPr lang="en-US" dirty="0" smtClean="0"/>
              <a:t>Environment</a:t>
            </a:r>
            <a:endParaRPr lang="en-US" dirty="0"/>
          </a:p>
        </p:txBody>
      </p:sp>
      <p:sp>
        <p:nvSpPr>
          <p:cNvPr id="11" name="TextBox 10"/>
          <p:cNvSpPr txBox="1"/>
          <p:nvPr/>
        </p:nvSpPr>
        <p:spPr>
          <a:xfrm>
            <a:off x="3886200" y="2057400"/>
            <a:ext cx="2438400" cy="369332"/>
          </a:xfrm>
          <a:prstGeom prst="rect">
            <a:avLst/>
          </a:prstGeom>
          <a:solidFill>
            <a:srgbClr val="9933FF"/>
          </a:solidFill>
        </p:spPr>
        <p:txBody>
          <a:bodyPr wrap="square" rtlCol="0">
            <a:spAutoFit/>
          </a:bodyPr>
          <a:lstStyle/>
          <a:p>
            <a:r>
              <a:rPr lang="en-US" dirty="0" smtClean="0"/>
              <a:t>Fight Crime</a:t>
            </a:r>
            <a:endParaRPr lang="en-US" dirty="0"/>
          </a:p>
        </p:txBody>
      </p:sp>
      <p:sp>
        <p:nvSpPr>
          <p:cNvPr id="12" name="TextBox 11"/>
          <p:cNvSpPr txBox="1"/>
          <p:nvPr/>
        </p:nvSpPr>
        <p:spPr>
          <a:xfrm>
            <a:off x="3886200" y="1676400"/>
            <a:ext cx="2438400" cy="369332"/>
          </a:xfrm>
          <a:prstGeom prst="rect">
            <a:avLst/>
          </a:prstGeom>
          <a:solidFill>
            <a:srgbClr val="92D050"/>
          </a:solidFill>
        </p:spPr>
        <p:txBody>
          <a:bodyPr wrap="square" rtlCol="0">
            <a:spAutoFit/>
          </a:bodyPr>
          <a:lstStyle/>
          <a:p>
            <a:r>
              <a:rPr lang="en-US" dirty="0" smtClean="0"/>
              <a:t>Free Enterprise System</a:t>
            </a:r>
            <a:endParaRPr lang="en-US" dirty="0"/>
          </a:p>
        </p:txBody>
      </p:sp>
      <p:sp>
        <p:nvSpPr>
          <p:cNvPr id="13" name="TextBox 12"/>
          <p:cNvSpPr txBox="1"/>
          <p:nvPr/>
        </p:nvSpPr>
        <p:spPr>
          <a:xfrm>
            <a:off x="3886200" y="152400"/>
            <a:ext cx="2438400" cy="369332"/>
          </a:xfrm>
          <a:prstGeom prst="rect">
            <a:avLst/>
          </a:prstGeom>
          <a:solidFill>
            <a:srgbClr val="92D050"/>
          </a:solidFill>
        </p:spPr>
        <p:txBody>
          <a:bodyPr wrap="square" rtlCol="0">
            <a:spAutoFit/>
          </a:bodyPr>
          <a:lstStyle/>
          <a:p>
            <a:r>
              <a:rPr lang="en-US" dirty="0" smtClean="0"/>
              <a:t>Strong Military</a:t>
            </a:r>
            <a:endParaRPr lang="en-US" dirty="0"/>
          </a:p>
        </p:txBody>
      </p:sp>
      <p:sp>
        <p:nvSpPr>
          <p:cNvPr id="14" name="TextBox 13"/>
          <p:cNvSpPr txBox="1"/>
          <p:nvPr/>
        </p:nvSpPr>
        <p:spPr>
          <a:xfrm>
            <a:off x="1447800" y="152400"/>
            <a:ext cx="2438400" cy="369332"/>
          </a:xfrm>
          <a:prstGeom prst="rect">
            <a:avLst/>
          </a:prstGeom>
          <a:solidFill>
            <a:srgbClr val="9933FF"/>
          </a:solidFill>
        </p:spPr>
        <p:txBody>
          <a:bodyPr wrap="square" rtlCol="0">
            <a:spAutoFit/>
          </a:bodyPr>
          <a:lstStyle/>
          <a:p>
            <a:r>
              <a:rPr lang="en-US" dirty="0" smtClean="0"/>
              <a:t>Economic Development </a:t>
            </a:r>
            <a:endParaRPr lang="en-US" dirty="0"/>
          </a:p>
        </p:txBody>
      </p:sp>
      <p:sp>
        <p:nvSpPr>
          <p:cNvPr id="15" name="TextBox 14"/>
          <p:cNvSpPr txBox="1"/>
          <p:nvPr/>
        </p:nvSpPr>
        <p:spPr>
          <a:xfrm>
            <a:off x="3886200" y="2438400"/>
            <a:ext cx="2438400" cy="369332"/>
          </a:xfrm>
          <a:prstGeom prst="rect">
            <a:avLst/>
          </a:prstGeom>
          <a:solidFill>
            <a:srgbClr val="92D050"/>
          </a:solidFill>
        </p:spPr>
        <p:txBody>
          <a:bodyPr wrap="square" rtlCol="0">
            <a:spAutoFit/>
          </a:bodyPr>
          <a:lstStyle/>
          <a:p>
            <a:r>
              <a:rPr lang="en-US" dirty="0" smtClean="0"/>
              <a:t>Help the Elderly</a:t>
            </a:r>
            <a:endParaRPr lang="en-US" dirty="0"/>
          </a:p>
        </p:txBody>
      </p:sp>
      <p:sp>
        <p:nvSpPr>
          <p:cNvPr id="16" name="TextBox 15"/>
          <p:cNvSpPr txBox="1"/>
          <p:nvPr/>
        </p:nvSpPr>
        <p:spPr>
          <a:xfrm>
            <a:off x="1447800" y="914400"/>
            <a:ext cx="2438400" cy="369332"/>
          </a:xfrm>
          <a:prstGeom prst="rect">
            <a:avLst/>
          </a:prstGeom>
          <a:solidFill>
            <a:srgbClr val="9933FF"/>
          </a:solidFill>
        </p:spPr>
        <p:txBody>
          <a:bodyPr wrap="square" rtlCol="0">
            <a:spAutoFit/>
          </a:bodyPr>
          <a:lstStyle/>
          <a:p>
            <a:r>
              <a:rPr lang="en-US" dirty="0" smtClean="0"/>
              <a:t>Welfare</a:t>
            </a:r>
            <a:endParaRPr lang="en-US" dirty="0"/>
          </a:p>
        </p:txBody>
      </p:sp>
      <p:sp>
        <p:nvSpPr>
          <p:cNvPr id="19" name="TextBox 18"/>
          <p:cNvSpPr txBox="1"/>
          <p:nvPr/>
        </p:nvSpPr>
        <p:spPr>
          <a:xfrm>
            <a:off x="1447800" y="1295400"/>
            <a:ext cx="2438400" cy="369332"/>
          </a:xfrm>
          <a:prstGeom prst="rect">
            <a:avLst/>
          </a:prstGeom>
          <a:solidFill>
            <a:srgbClr val="92D050"/>
          </a:solidFill>
        </p:spPr>
        <p:txBody>
          <a:bodyPr wrap="square" rtlCol="0">
            <a:spAutoFit/>
          </a:bodyPr>
          <a:lstStyle/>
          <a:p>
            <a:r>
              <a:rPr lang="en-US" dirty="0" smtClean="0"/>
              <a:t>Social Security</a:t>
            </a:r>
            <a:endParaRPr lang="en-US" dirty="0"/>
          </a:p>
        </p:txBody>
      </p:sp>
      <p:sp>
        <p:nvSpPr>
          <p:cNvPr id="20" name="TextBox 19"/>
          <p:cNvSpPr txBox="1"/>
          <p:nvPr/>
        </p:nvSpPr>
        <p:spPr>
          <a:xfrm>
            <a:off x="1447800" y="1676400"/>
            <a:ext cx="2438400" cy="369332"/>
          </a:xfrm>
          <a:prstGeom prst="rect">
            <a:avLst/>
          </a:prstGeom>
          <a:solidFill>
            <a:srgbClr val="9933FF"/>
          </a:solidFill>
        </p:spPr>
        <p:txBody>
          <a:bodyPr wrap="square" rtlCol="0">
            <a:spAutoFit/>
          </a:bodyPr>
          <a:lstStyle/>
          <a:p>
            <a:r>
              <a:rPr lang="en-US" dirty="0" smtClean="0"/>
              <a:t>Tax Cuts</a:t>
            </a:r>
            <a:endParaRPr lang="en-US" dirty="0"/>
          </a:p>
        </p:txBody>
      </p:sp>
      <p:sp>
        <p:nvSpPr>
          <p:cNvPr id="21" name="TextBox 20"/>
          <p:cNvSpPr txBox="1"/>
          <p:nvPr/>
        </p:nvSpPr>
        <p:spPr>
          <a:xfrm>
            <a:off x="1447800" y="2057400"/>
            <a:ext cx="2438400" cy="369332"/>
          </a:xfrm>
          <a:prstGeom prst="rect">
            <a:avLst/>
          </a:prstGeom>
          <a:solidFill>
            <a:srgbClr val="92D050"/>
          </a:solidFill>
        </p:spPr>
        <p:txBody>
          <a:bodyPr wrap="square" rtlCol="0">
            <a:spAutoFit/>
          </a:bodyPr>
          <a:lstStyle/>
          <a:p>
            <a:r>
              <a:rPr lang="en-US" dirty="0" smtClean="0"/>
              <a:t>Supports big business</a:t>
            </a:r>
            <a:endParaRPr lang="en-US" dirty="0"/>
          </a:p>
        </p:txBody>
      </p:sp>
      <p:sp>
        <p:nvSpPr>
          <p:cNvPr id="22" name="TextBox 21"/>
          <p:cNvSpPr txBox="1"/>
          <p:nvPr/>
        </p:nvSpPr>
        <p:spPr>
          <a:xfrm>
            <a:off x="1447800" y="2438400"/>
            <a:ext cx="2438400" cy="369332"/>
          </a:xfrm>
          <a:prstGeom prst="rect">
            <a:avLst/>
          </a:prstGeom>
          <a:solidFill>
            <a:srgbClr val="9933FF"/>
          </a:solidFill>
        </p:spPr>
        <p:txBody>
          <a:bodyPr wrap="square" rtlCol="0">
            <a:spAutoFit/>
          </a:bodyPr>
          <a:lstStyle/>
          <a:p>
            <a:r>
              <a:rPr lang="en-US" dirty="0" smtClean="0"/>
              <a:t>Supports small business</a:t>
            </a:r>
            <a:endParaRPr lang="en-US" dirty="0"/>
          </a:p>
        </p:txBody>
      </p:sp>
      <p:sp>
        <p:nvSpPr>
          <p:cNvPr id="23" name="TextBox 22"/>
          <p:cNvSpPr txBox="1"/>
          <p:nvPr/>
        </p:nvSpPr>
        <p:spPr>
          <a:xfrm>
            <a:off x="1447800" y="533400"/>
            <a:ext cx="2438400" cy="369332"/>
          </a:xfrm>
          <a:prstGeom prst="rect">
            <a:avLst/>
          </a:prstGeom>
          <a:solidFill>
            <a:srgbClr val="92D050"/>
          </a:solidFill>
        </p:spPr>
        <p:txBody>
          <a:bodyPr wrap="square" rtlCol="0">
            <a:spAutoFit/>
          </a:bodyPr>
          <a:lstStyle/>
          <a:p>
            <a:r>
              <a:rPr lang="en-US" dirty="0" smtClean="0"/>
              <a:t>Health Care</a:t>
            </a:r>
            <a:endParaRPr lang="en-US" dirty="0"/>
          </a:p>
        </p:txBody>
      </p:sp>
      <p:pic>
        <p:nvPicPr>
          <p:cNvPr id="52226" name="Picture 2" descr="http://rightamerican.files.wordpress.com/2009/11/gopplanks.jpg?w=300&amp;h=261"/>
          <p:cNvPicPr>
            <a:picLocks noChangeAspect="1" noChangeArrowheads="1"/>
          </p:cNvPicPr>
          <p:nvPr/>
        </p:nvPicPr>
        <p:blipFill>
          <a:blip r:embed="rId3" cstate="print"/>
          <a:srcRect/>
          <a:stretch>
            <a:fillRect/>
          </a:stretch>
        </p:blipFill>
        <p:spPr bwMode="auto">
          <a:xfrm>
            <a:off x="2819400" y="3657600"/>
            <a:ext cx="2857500" cy="2486025"/>
          </a:xfrm>
          <a:prstGeom prst="rect">
            <a:avLst/>
          </a:prstGeom>
          <a:noFill/>
        </p:spPr>
      </p:pic>
      <p:pic>
        <p:nvPicPr>
          <p:cNvPr id="52228" name="Picture 4" descr="http://www.bascmfg.com/basc/images/product/mezz_lrg.jpg"/>
          <p:cNvPicPr>
            <a:picLocks noChangeAspect="1" noChangeArrowheads="1"/>
          </p:cNvPicPr>
          <p:nvPr/>
        </p:nvPicPr>
        <p:blipFill>
          <a:blip r:embed="rId4" cstate="print"/>
          <a:srcRect/>
          <a:stretch>
            <a:fillRect/>
          </a:stretch>
        </p:blipFill>
        <p:spPr bwMode="auto">
          <a:xfrm>
            <a:off x="5334000" y="3657600"/>
            <a:ext cx="3505200" cy="2436114"/>
          </a:xfrm>
          <a:prstGeom prst="rect">
            <a:avLst/>
          </a:prstGeom>
          <a:noFill/>
          <a:ln w="76200">
            <a:solidFill>
              <a:srgbClr val="9933FF"/>
            </a:solid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http://web.me.com/bkmarcus/bkmarcus/blog/images/comics/GOP_planks.jpg"/>
          <p:cNvPicPr>
            <a:picLocks noChangeAspect="1" noChangeArrowheads="1"/>
          </p:cNvPicPr>
          <p:nvPr/>
        </p:nvPicPr>
        <p:blipFill>
          <a:blip r:embed="rId2" cstate="print"/>
          <a:srcRect/>
          <a:stretch>
            <a:fillRect/>
          </a:stretch>
        </p:blipFill>
        <p:spPr bwMode="auto">
          <a:xfrm>
            <a:off x="0" y="0"/>
            <a:ext cx="4495800" cy="5900738"/>
          </a:xfrm>
          <a:prstGeom prst="rect">
            <a:avLst/>
          </a:prstGeom>
          <a:noFill/>
        </p:spPr>
      </p:pic>
      <p:pic>
        <p:nvPicPr>
          <p:cNvPr id="51206" name="Picture 6" descr="http://blogs.chron.com/txpotomac/and062609b1.jpg"/>
          <p:cNvPicPr>
            <a:picLocks noChangeAspect="1" noChangeArrowheads="1"/>
          </p:cNvPicPr>
          <p:nvPr/>
        </p:nvPicPr>
        <p:blipFill>
          <a:blip r:embed="rId3" cstate="print"/>
          <a:srcRect/>
          <a:stretch>
            <a:fillRect/>
          </a:stretch>
        </p:blipFill>
        <p:spPr bwMode="auto">
          <a:xfrm>
            <a:off x="4343400" y="3114675"/>
            <a:ext cx="5095875" cy="3743325"/>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http://filipspagnoli.files.wordpress.com/2010/11/the_nigger_in_the_woodpile.jpg"/>
          <p:cNvPicPr>
            <a:picLocks noChangeAspect="1" noChangeArrowheads="1"/>
          </p:cNvPicPr>
          <p:nvPr/>
        </p:nvPicPr>
        <p:blipFill>
          <a:blip r:embed="rId2" cstate="print"/>
          <a:srcRect/>
          <a:stretch>
            <a:fillRect/>
          </a:stretch>
        </p:blipFill>
        <p:spPr bwMode="auto">
          <a:xfrm>
            <a:off x="26176" y="0"/>
            <a:ext cx="9117824" cy="6858000"/>
          </a:xfrm>
          <a:prstGeom prst="rect">
            <a:avLst/>
          </a:prstGeom>
          <a:noFill/>
        </p:spPr>
      </p:pic>
      <p:sp>
        <p:nvSpPr>
          <p:cNvPr id="4" name="TextBox 3"/>
          <p:cNvSpPr txBox="1"/>
          <p:nvPr/>
        </p:nvSpPr>
        <p:spPr>
          <a:xfrm>
            <a:off x="3200400" y="6324600"/>
            <a:ext cx="762000" cy="369332"/>
          </a:xfrm>
          <a:prstGeom prst="rect">
            <a:avLst/>
          </a:prstGeom>
          <a:solidFill>
            <a:schemeClr val="tx1"/>
          </a:solidFill>
        </p:spPr>
        <p:txBody>
          <a:bodyPr wrap="square" rtlCol="0">
            <a:spAutoFit/>
          </a:bodyPr>
          <a:lstStyle/>
          <a:p>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http://2.bp.blogspot.com/_9ypE7dC4vlo/TJWVA75nYWI/AAAAAAAAC5I/cEjXAIKAEUc/s1600/2010-09-19_republican-vs-democrat-women.jpg"/>
          <p:cNvPicPr>
            <a:picLocks noChangeAspect="1" noChangeArrowheads="1"/>
          </p:cNvPicPr>
          <p:nvPr/>
        </p:nvPicPr>
        <p:blipFill>
          <a:blip r:embed="rId2" cstate="print"/>
          <a:srcRect/>
          <a:stretch>
            <a:fillRect/>
          </a:stretch>
        </p:blipFill>
        <p:spPr bwMode="auto">
          <a:xfrm>
            <a:off x="0" y="0"/>
            <a:ext cx="4724400" cy="13944599"/>
          </a:xfrm>
          <a:prstGeom prst="rect">
            <a:avLst/>
          </a:prstGeom>
          <a:noFill/>
        </p:spPr>
      </p:pic>
      <p:pic>
        <p:nvPicPr>
          <p:cNvPr id="54276" name="Picture 4" descr="http://2.bp.blogspot.com/_9ypE7dC4vlo/TJWVA75nYWI/AAAAAAAAC5I/cEjXAIKAEUc/s1600/2010-09-19_republican-vs-democrat-women.jpg"/>
          <p:cNvPicPr>
            <a:picLocks noChangeAspect="1" noChangeArrowheads="1"/>
          </p:cNvPicPr>
          <p:nvPr/>
        </p:nvPicPr>
        <p:blipFill>
          <a:blip r:embed="rId2" cstate="print"/>
          <a:srcRect/>
          <a:stretch>
            <a:fillRect/>
          </a:stretch>
        </p:blipFill>
        <p:spPr bwMode="auto">
          <a:xfrm>
            <a:off x="4876800" y="-6705600"/>
            <a:ext cx="4267200" cy="13563600"/>
          </a:xfrm>
          <a:prstGeom prst="rect">
            <a:avLst/>
          </a:prstGeo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1"/>
          <p:cNvSpPr>
            <a:spLocks noChangeArrowheads="1"/>
          </p:cNvSpPr>
          <p:nvPr/>
        </p:nvSpPr>
        <p:spPr bwMode="auto">
          <a:xfrm>
            <a:off x="0" y="64421"/>
            <a:ext cx="9144000" cy="430887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Arial" pitchFamily="34" charset="0"/>
                <a:ea typeface="Times New Roman" pitchFamily="18" charset="0"/>
              </a:rPr>
              <a:t>VIII. Political Party Organization</a:t>
            </a:r>
            <a:endParaRPr kumimoji="0" lang="en-US"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Times New Roman" pitchFamily="18" charset="0"/>
              </a:rPr>
              <a:t>	</a:t>
            </a:r>
            <a:endParaRPr kumimoji="0" lang="en-US" sz="1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1600" dirty="0" smtClean="0">
                <a:latin typeface="Arial" pitchFamily="34" charset="0"/>
                <a:ea typeface="Times New Roman" pitchFamily="18" charset="0"/>
              </a:rPr>
              <a:t>    </a:t>
            </a:r>
            <a:r>
              <a:rPr kumimoji="0" lang="en-US" sz="1600" b="0" i="0" u="none" strike="noStrike" cap="none" normalizeH="0" baseline="0" dirty="0" smtClean="0">
                <a:ln>
                  <a:noFill/>
                </a:ln>
                <a:solidFill>
                  <a:schemeClr val="tx1"/>
                </a:solidFill>
                <a:effectLst/>
                <a:latin typeface="Arial" pitchFamily="34" charset="0"/>
                <a:ea typeface="Times New Roman" pitchFamily="18" charset="0"/>
              </a:rPr>
              <a:t>A. Local Level – organize volunteers to get people to vote and work to elect people to  	  	     local government offices like the sheriff, county commissioners, mayors</a:t>
            </a:r>
            <a:endParaRPr kumimoji="0" lang="en-US" sz="1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lang="en-US" sz="1600" dirty="0" smtClean="0">
                <a:latin typeface="Arial" pitchFamily="34" charset="0"/>
                <a:ea typeface="Times New Roman" pitchFamily="18" charset="0"/>
              </a:rPr>
              <a:t>		</a:t>
            </a:r>
            <a:r>
              <a:rPr kumimoji="0" lang="en-US" sz="1600" b="0" i="0" u="none" strike="noStrike" cap="none" normalizeH="0" baseline="0" dirty="0" smtClean="0">
                <a:ln>
                  <a:noFill/>
                </a:ln>
                <a:solidFill>
                  <a:schemeClr val="tx1"/>
                </a:solidFill>
                <a:effectLst/>
                <a:latin typeface="Arial" pitchFamily="34" charset="0"/>
                <a:ea typeface="Times New Roman" pitchFamily="18" charset="0"/>
              </a:rPr>
              <a:t>     Precinct – an election distinct of a city or town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1600" dirty="0" smtClean="0">
                <a:latin typeface="Arial" pitchFamily="34" charset="0"/>
                <a:ea typeface="Times New Roman" pitchFamily="18" charset="0"/>
              </a:rPr>
              <a:t>   </a:t>
            </a:r>
            <a:r>
              <a:rPr kumimoji="0" lang="en-US" sz="1600" b="0" i="0" u="none" strike="noStrike" cap="none" normalizeH="0" baseline="0" dirty="0" smtClean="0">
                <a:ln>
                  <a:noFill/>
                </a:ln>
                <a:solidFill>
                  <a:schemeClr val="tx1"/>
                </a:solidFill>
                <a:effectLst/>
                <a:latin typeface="Arial" pitchFamily="34" charset="0"/>
                <a:ea typeface="Times New Roman" pitchFamily="18" charset="0"/>
              </a:rPr>
              <a:t>B. State level – organize campaigns to get candidates elected to national office</a:t>
            </a:r>
            <a:endParaRPr kumimoji="0" lang="en-US" sz="1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Times New Roman" pitchFamily="18" charset="0"/>
              </a:rPr>
              <a:t>	1. </a:t>
            </a:r>
            <a:r>
              <a:rPr kumimoji="0" lang="en-US" sz="1600" b="1" i="0" u="sng" strike="noStrike" cap="none" normalizeH="0" baseline="0" dirty="0" smtClean="0">
                <a:ln>
                  <a:noFill/>
                </a:ln>
                <a:solidFill>
                  <a:schemeClr val="tx1"/>
                </a:solidFill>
                <a:effectLst/>
                <a:latin typeface="Arial" pitchFamily="34" charset="0"/>
                <a:ea typeface="Times New Roman" pitchFamily="18" charset="0"/>
              </a:rPr>
              <a:t>Political Machine </a:t>
            </a:r>
            <a:r>
              <a:rPr kumimoji="0" lang="en-US" sz="1600" b="0" i="0" u="none" strike="noStrike" cap="none" normalizeH="0" baseline="0" dirty="0" smtClean="0">
                <a:ln>
                  <a:noFill/>
                </a:ln>
                <a:solidFill>
                  <a:schemeClr val="tx1"/>
                </a:solidFill>
                <a:effectLst/>
                <a:latin typeface="Arial" pitchFamily="34" charset="0"/>
                <a:ea typeface="Times New Roman" pitchFamily="18" charset="0"/>
              </a:rPr>
              <a:t>– an unofficial system that controls the activities of a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Times New Roman" pitchFamily="18" charset="0"/>
              </a:rPr>
              <a:t>		party or candidate. It is based on patronage, the act of supporting or favoring</a:t>
            </a:r>
          </a:p>
          <a:p>
            <a:pPr marL="0" marR="0" lvl="0" indent="0" algn="l" defTabSz="914400" rtl="0" eaLnBrk="0" fontAlgn="base" latinLnBrk="0" hangingPunct="0">
              <a:lnSpc>
                <a:spcPct val="100000"/>
              </a:lnSpc>
              <a:spcBef>
                <a:spcPct val="0"/>
              </a:spcBef>
              <a:spcAft>
                <a:spcPct val="0"/>
              </a:spcAft>
              <a:buClrTx/>
              <a:buSzTx/>
              <a:buFontTx/>
              <a:buNone/>
              <a:tabLst/>
            </a:pPr>
            <a:r>
              <a:rPr lang="en-US" sz="1600" dirty="0" smtClean="0">
                <a:latin typeface="Arial" pitchFamily="34" charset="0"/>
                <a:ea typeface="Times New Roman" pitchFamily="18" charset="0"/>
              </a:rPr>
              <a:t>		</a:t>
            </a:r>
            <a:r>
              <a:rPr kumimoji="0" lang="en-US" sz="1600" b="0" i="0" u="none" strike="noStrike" cap="none" normalizeH="0" baseline="0" dirty="0" smtClean="0">
                <a:ln>
                  <a:noFill/>
                </a:ln>
                <a:solidFill>
                  <a:schemeClr val="tx1"/>
                </a:solidFill>
                <a:effectLst/>
                <a:latin typeface="Arial" pitchFamily="34" charset="0"/>
                <a:ea typeface="Times New Roman" pitchFamily="18" charset="0"/>
              </a:rPr>
              <a:t>some person  or group. The patron or boss does favors for the constituents</a:t>
            </a:r>
          </a:p>
          <a:p>
            <a:pPr marL="0" marR="0" lvl="0" indent="0" algn="l" defTabSz="914400" rtl="0" eaLnBrk="0" fontAlgn="base" latinLnBrk="0" hangingPunct="0">
              <a:lnSpc>
                <a:spcPct val="100000"/>
              </a:lnSpc>
              <a:spcBef>
                <a:spcPct val="0"/>
              </a:spcBef>
              <a:spcAft>
                <a:spcPct val="0"/>
              </a:spcAft>
              <a:buClrTx/>
              <a:buSzTx/>
              <a:buFontTx/>
              <a:buNone/>
              <a:tabLst/>
            </a:pPr>
            <a:r>
              <a:rPr lang="en-US" sz="1600" dirty="0" smtClean="0">
                <a:latin typeface="Arial" pitchFamily="34" charset="0"/>
                <a:ea typeface="Times New Roman" pitchFamily="18" charset="0"/>
              </a:rPr>
              <a:t>		</a:t>
            </a:r>
            <a:r>
              <a:rPr kumimoji="0" lang="en-US" sz="1600" b="0" i="0" u="none" strike="noStrike" cap="none" normalizeH="0" baseline="0" dirty="0" smtClean="0">
                <a:ln>
                  <a:noFill/>
                </a:ln>
                <a:solidFill>
                  <a:schemeClr val="tx1"/>
                </a:solidFill>
                <a:effectLst/>
                <a:latin typeface="Arial" pitchFamily="34" charset="0"/>
                <a:ea typeface="Times New Roman" pitchFamily="18" charset="0"/>
              </a:rPr>
              <a:t>and the constituents vote as the boss request or requires. This system was</a:t>
            </a:r>
          </a:p>
          <a:p>
            <a:pPr marL="0" marR="0" lvl="0" indent="0" algn="l" defTabSz="914400" rtl="0" eaLnBrk="0" fontAlgn="base" latinLnBrk="0" hangingPunct="0">
              <a:lnSpc>
                <a:spcPct val="100000"/>
              </a:lnSpc>
              <a:spcBef>
                <a:spcPct val="0"/>
              </a:spcBef>
              <a:spcAft>
                <a:spcPct val="0"/>
              </a:spcAft>
              <a:buClrTx/>
              <a:buSzTx/>
              <a:buFontTx/>
              <a:buNone/>
              <a:tabLst/>
            </a:pPr>
            <a:r>
              <a:rPr lang="en-US" sz="1600" dirty="0" smtClean="0">
                <a:latin typeface="Arial" pitchFamily="34" charset="0"/>
                <a:ea typeface="Times New Roman" pitchFamily="18" charset="0"/>
              </a:rPr>
              <a:t>		</a:t>
            </a:r>
            <a:r>
              <a:rPr kumimoji="0" lang="en-US" sz="1600" b="0" i="0" u="none" strike="noStrike" cap="none" normalizeH="0" baseline="0" dirty="0" smtClean="0">
                <a:ln>
                  <a:noFill/>
                </a:ln>
                <a:solidFill>
                  <a:schemeClr val="tx1"/>
                </a:solidFill>
                <a:effectLst/>
                <a:latin typeface="Arial" pitchFamily="34" charset="0"/>
                <a:ea typeface="Times New Roman" pitchFamily="18" charset="0"/>
              </a:rPr>
              <a:t> most prevalent in the U.S. 1875-1920.</a:t>
            </a:r>
            <a:endParaRPr kumimoji="0" lang="en-US" sz="1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lang="en-US" sz="1600" dirty="0" smtClean="0">
                <a:latin typeface="Arial" pitchFamily="34" charset="0"/>
                <a:ea typeface="Times New Roman" pitchFamily="18" charset="0"/>
              </a:rPr>
              <a:t>		</a:t>
            </a:r>
            <a:r>
              <a:rPr kumimoji="0" lang="en-US" sz="1600" b="0" i="0" u="none" strike="noStrike" cap="none" normalizeH="0" baseline="0" dirty="0" smtClean="0">
                <a:ln>
                  <a:noFill/>
                </a:ln>
                <a:solidFill>
                  <a:schemeClr val="tx1"/>
                </a:solidFill>
                <a:effectLst/>
                <a:latin typeface="Arial" pitchFamily="34" charset="0"/>
                <a:ea typeface="Times New Roman" pitchFamily="18" charset="0"/>
              </a:rPr>
              <a:t>a. Real life Example: Boss Tweed’s notorious Tammany Hall in NY city</a:t>
            </a:r>
            <a:endParaRPr kumimoji="0" lang="en-US" sz="1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Times New Roman" pitchFamily="18" charset="0"/>
              </a:rPr>
              <a:t>		b. Movie Example: Mr. Smith goes to Washington – James Taylor</a:t>
            </a:r>
            <a:endParaRPr kumimoji="0" lang="en-US" sz="1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pitchFamily="34" charset="0"/>
            </a:endParaRPr>
          </a:p>
        </p:txBody>
      </p:sp>
      <p:pic>
        <p:nvPicPr>
          <p:cNvPr id="55301" name="Picture 5" descr="http://3.bp.blogspot.com/_mlPoGU4VqSk/SkzFvfyXcjI/AAAAAAAAGF0/dIZgLFeLHdE/s400/tam+hall.jpg"/>
          <p:cNvPicPr>
            <a:picLocks noChangeAspect="1" noChangeArrowheads="1"/>
          </p:cNvPicPr>
          <p:nvPr/>
        </p:nvPicPr>
        <p:blipFill>
          <a:blip r:embed="rId2" cstate="print"/>
          <a:srcRect/>
          <a:stretch>
            <a:fillRect/>
          </a:stretch>
        </p:blipFill>
        <p:spPr bwMode="auto">
          <a:xfrm>
            <a:off x="0" y="4114800"/>
            <a:ext cx="3352800" cy="2556510"/>
          </a:xfrm>
          <a:prstGeom prst="rect">
            <a:avLst/>
          </a:prstGeom>
          <a:noFill/>
        </p:spPr>
      </p:pic>
      <p:pic>
        <p:nvPicPr>
          <p:cNvPr id="55303" name="Picture 7" descr="http://www2.needham.k12.ma.us/nhs/cur/Sintros3/SpoilsSystem/Boss_Tweed.JPG"/>
          <p:cNvPicPr>
            <a:picLocks noChangeAspect="1" noChangeArrowheads="1"/>
          </p:cNvPicPr>
          <p:nvPr/>
        </p:nvPicPr>
        <p:blipFill>
          <a:blip r:embed="rId3" cstate="print"/>
          <a:srcRect/>
          <a:stretch>
            <a:fillRect/>
          </a:stretch>
        </p:blipFill>
        <p:spPr bwMode="auto">
          <a:xfrm>
            <a:off x="5410200" y="4114800"/>
            <a:ext cx="3409950" cy="2581275"/>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http://www.billcasselman.com/tweed.jpg"/>
          <p:cNvPicPr>
            <a:picLocks noChangeAspect="1" noChangeArrowheads="1"/>
          </p:cNvPicPr>
          <p:nvPr/>
        </p:nvPicPr>
        <p:blipFill>
          <a:blip r:embed="rId2" cstate="print"/>
          <a:srcRect/>
          <a:stretch>
            <a:fillRect/>
          </a:stretch>
        </p:blipFill>
        <p:spPr bwMode="auto">
          <a:xfrm>
            <a:off x="1" y="0"/>
            <a:ext cx="6792532" cy="6858000"/>
          </a:xfrm>
          <a:prstGeom prst="rect">
            <a:avLst/>
          </a:prstGeom>
          <a:noFill/>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http://www.corbisimages.com/images/67/ED16063B-6F8C-4F25-8C62-39FBE7251998/U100297ACME.jpg"/>
          <p:cNvPicPr>
            <a:picLocks noChangeAspect="1" noChangeArrowheads="1"/>
          </p:cNvPicPr>
          <p:nvPr/>
        </p:nvPicPr>
        <p:blipFill>
          <a:blip r:embed="rId2" cstate="print"/>
          <a:srcRect/>
          <a:stretch>
            <a:fillRect/>
          </a:stretch>
        </p:blipFill>
        <p:spPr bwMode="auto">
          <a:xfrm>
            <a:off x="2362200" y="0"/>
            <a:ext cx="6781800" cy="5336498"/>
          </a:xfrm>
          <a:prstGeom prst="rect">
            <a:avLst/>
          </a:prstGeom>
          <a:noFill/>
        </p:spPr>
      </p:pic>
      <p:sp>
        <p:nvSpPr>
          <p:cNvPr id="3" name="Rectangle 2"/>
          <p:cNvSpPr/>
          <p:nvPr/>
        </p:nvSpPr>
        <p:spPr>
          <a:xfrm>
            <a:off x="0" y="1"/>
            <a:ext cx="2667000" cy="6857999"/>
          </a:xfrm>
          <a:prstGeom prst="rect">
            <a:avLst/>
          </a:prstGeom>
          <a:solidFill>
            <a:schemeClr val="bg1">
              <a:lumMod val="75000"/>
            </a:schemeClr>
          </a:solidFill>
        </p:spPr>
        <p:txBody>
          <a:bodyPr wrap="square">
            <a:spAutoFit/>
          </a:bodyPr>
          <a:lstStyle/>
          <a:p>
            <a:r>
              <a:rPr lang="en-US" b="1" dirty="0" smtClean="0"/>
              <a:t>New York's New Tammany Hall</a:t>
            </a:r>
            <a:r>
              <a:rPr lang="en-US" dirty="0" smtClean="0"/>
              <a:t> The new Tammany Hall on East 17th Street, home of New York's Democratic Party, upon its completion in 1929. Notorious politician William Marcy "Boss" Tweed led Tammany Hall in the 1860s, and with the help of his fellow politicians stole between $30,000,000 and $200,000,000 from the city of New York.</a:t>
            </a:r>
          </a:p>
          <a:p>
            <a:r>
              <a:rPr lang="en-US" b="1" dirty="0" smtClean="0"/>
              <a:t>IMAGE:</a:t>
            </a:r>
            <a:r>
              <a:rPr lang="en-US" dirty="0" smtClean="0"/>
              <a:t/>
            </a:r>
            <a:br>
              <a:rPr lang="en-US" dirty="0" smtClean="0"/>
            </a:br>
            <a:r>
              <a:rPr lang="en-US" dirty="0" smtClean="0"/>
              <a:t>© </a:t>
            </a:r>
            <a:r>
              <a:rPr lang="en-US" dirty="0" err="1" smtClean="0"/>
              <a:t>Bettmann</a:t>
            </a:r>
            <a:r>
              <a:rPr lang="en-US" dirty="0" smtClean="0"/>
              <a:t>/CORBIS</a:t>
            </a:r>
            <a:br>
              <a:rPr lang="en-US" dirty="0" smtClean="0"/>
            </a:br>
            <a:r>
              <a:rPr lang="en-US" b="1" dirty="0" smtClean="0"/>
              <a:t>DATE PHOTOGRAPHED</a:t>
            </a:r>
            <a:r>
              <a:rPr lang="en-US" dirty="0" smtClean="0"/>
              <a:t/>
            </a:r>
            <a:br>
              <a:rPr lang="en-US" dirty="0" smtClean="0"/>
            </a:br>
            <a:r>
              <a:rPr lang="en-US" dirty="0" smtClean="0"/>
              <a:t>1929</a:t>
            </a:r>
            <a:br>
              <a:rPr lang="en-US" dirty="0" smtClean="0"/>
            </a:br>
            <a:r>
              <a:rPr lang="en-US" b="1" dirty="0" smtClean="0"/>
              <a:t>LOCATION</a:t>
            </a:r>
            <a:r>
              <a:rPr lang="en-US" dirty="0" smtClean="0"/>
              <a:t/>
            </a:r>
            <a:br>
              <a:rPr lang="en-US" dirty="0" smtClean="0"/>
            </a:br>
            <a:r>
              <a:rPr lang="en-US" dirty="0" smtClean="0"/>
              <a:t>Manhattan, New York, New York, USA</a:t>
            </a:r>
            <a:br>
              <a:rPr lang="en-US" dirty="0" smtClean="0"/>
            </a:br>
            <a:r>
              <a:rPr lang="en-US" b="1" dirty="0" smtClean="0"/>
              <a:t>COLLECTION</a:t>
            </a:r>
            <a:r>
              <a:rPr lang="en-US" dirty="0" smtClean="0"/>
              <a:t/>
            </a:r>
            <a:br>
              <a:rPr lang="en-US" dirty="0" smtClean="0"/>
            </a:br>
            <a:r>
              <a:rPr lang="en-US" dirty="0" err="1" smtClean="0"/>
              <a:t>Bettmann</a:t>
            </a:r>
            <a:r>
              <a:rPr lang="en-US" dirty="0" smtClean="0"/>
              <a:t/>
            </a:r>
            <a:br>
              <a:rPr lang="en-US" dirty="0" smtClean="0"/>
            </a:br>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609600"/>
            <a:ext cx="6781800" cy="1477328"/>
          </a:xfrm>
          <a:prstGeom prst="rect">
            <a:avLst/>
          </a:prstGeom>
          <a:solidFill>
            <a:srgbClr val="FDB5DB"/>
          </a:solidFill>
          <a:ln w="76200">
            <a:solidFill>
              <a:srgbClr val="7030A0"/>
            </a:solidFill>
          </a:ln>
        </p:spPr>
        <p:txBody>
          <a:bodyPr wrap="square">
            <a:spAutoFit/>
          </a:bodyPr>
          <a:lstStyle/>
          <a:p>
            <a:r>
              <a:rPr lang="en-US" dirty="0" smtClean="0"/>
              <a:t>The </a:t>
            </a:r>
            <a:r>
              <a:rPr lang="en-US" dirty="0" smtClean="0">
                <a:latin typeface="Biondi" pitchFamily="2" charset="0"/>
              </a:rPr>
              <a:t>spoils system </a:t>
            </a:r>
            <a:r>
              <a:rPr lang="en-US" dirty="0" smtClean="0"/>
              <a:t>is the practice of appointing people to public office on the basis of a personal relationship, or affiliation, rather than because of their merits.  The spoils system has existed since the presidency of Andrew Jackson, but it is not seen exceedingly often today.</a:t>
            </a:r>
            <a:br>
              <a:rPr lang="en-US" dirty="0" smtClean="0"/>
            </a:br>
            <a:endParaRPr lang="en-US" dirty="0"/>
          </a:p>
        </p:txBody>
      </p:sp>
      <p:sp>
        <p:nvSpPr>
          <p:cNvPr id="3" name="TextBox 2"/>
          <p:cNvSpPr txBox="1"/>
          <p:nvPr/>
        </p:nvSpPr>
        <p:spPr>
          <a:xfrm>
            <a:off x="990600" y="2667000"/>
            <a:ext cx="6553200" cy="1200329"/>
          </a:xfrm>
          <a:prstGeom prst="rect">
            <a:avLst/>
          </a:prstGeom>
          <a:solidFill>
            <a:srgbClr val="C252BA"/>
          </a:solidFill>
          <a:ln w="76200">
            <a:solidFill>
              <a:schemeClr val="tx1"/>
            </a:solidFill>
          </a:ln>
        </p:spPr>
        <p:txBody>
          <a:bodyPr wrap="square" rtlCol="0">
            <a:spAutoFit/>
          </a:bodyPr>
          <a:lstStyle/>
          <a:p>
            <a:endParaRPr lang="en-US" b="1" u="sng" dirty="0" smtClean="0"/>
          </a:p>
          <a:p>
            <a:r>
              <a:rPr lang="en-US" b="1" u="sng" dirty="0" smtClean="0">
                <a:latin typeface="Biondi" pitchFamily="2" charset="0"/>
              </a:rPr>
              <a:t>Merit System</a:t>
            </a:r>
            <a:r>
              <a:rPr lang="en-US" dirty="0" smtClean="0"/>
              <a:t>: uniform and impersonal method for advancement  within a job setting based work performance and evaluation.</a:t>
            </a:r>
          </a:p>
          <a:p>
            <a:endParaRPr lang="en-US" dirty="0"/>
          </a:p>
        </p:txBody>
      </p:sp>
      <p:sp>
        <p:nvSpPr>
          <p:cNvPr id="5" name="TextBox 4"/>
          <p:cNvSpPr txBox="1"/>
          <p:nvPr/>
        </p:nvSpPr>
        <p:spPr>
          <a:xfrm>
            <a:off x="1066800" y="4419600"/>
            <a:ext cx="6629400" cy="646331"/>
          </a:xfrm>
          <a:prstGeom prst="rect">
            <a:avLst/>
          </a:prstGeom>
          <a:solidFill>
            <a:srgbClr val="02BAA8"/>
          </a:solidFill>
          <a:ln w="76200">
            <a:solidFill>
              <a:schemeClr val="tx1">
                <a:lumMod val="75000"/>
                <a:lumOff val="25000"/>
              </a:schemeClr>
            </a:solidFill>
          </a:ln>
        </p:spPr>
        <p:txBody>
          <a:bodyPr wrap="square" rtlCol="0">
            <a:spAutoFit/>
          </a:bodyPr>
          <a:lstStyle/>
          <a:p>
            <a:r>
              <a:rPr lang="en-US" dirty="0" smtClean="0"/>
              <a:t>The </a:t>
            </a:r>
            <a:r>
              <a:rPr lang="en-US" b="1" u="sng" dirty="0" smtClean="0">
                <a:latin typeface="Biondi" pitchFamily="2" charset="0"/>
              </a:rPr>
              <a:t>Pendleton Civil Service </a:t>
            </a:r>
            <a:r>
              <a:rPr lang="en-US" dirty="0" smtClean="0"/>
              <a:t>Reform Act made the merit system common practices</a:t>
            </a:r>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1"/>
          <p:cNvSpPr>
            <a:spLocks noChangeArrowheads="1"/>
          </p:cNvSpPr>
          <p:nvPr/>
        </p:nvSpPr>
        <p:spPr bwMode="auto">
          <a:xfrm>
            <a:off x="0" y="95142"/>
            <a:ext cx="9144000" cy="1754326"/>
          </a:xfrm>
          <a:prstGeom prst="rect">
            <a:avLst/>
          </a:prstGeom>
          <a:solidFill>
            <a:srgbClr val="CC99FF"/>
          </a:solidFill>
          <a:ln w="9525">
            <a:solidFill>
              <a:srgbClr val="9933FF"/>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Berlin Sans FB Demi" pitchFamily="34" charset="0"/>
                <a:ea typeface="Times New Roman" pitchFamily="18" charset="0"/>
              </a:rPr>
              <a:t>C. Organize National Convention</a:t>
            </a:r>
            <a:endParaRPr kumimoji="0" lang="en-US" b="1" i="0" u="none" strike="noStrike" cap="none" normalizeH="0" baseline="0" dirty="0" smtClean="0">
              <a:ln>
                <a:noFill/>
              </a:ln>
              <a:solidFill>
                <a:schemeClr val="tx1"/>
              </a:solidFill>
              <a:effectLst/>
              <a:latin typeface="Berlin Sans FB Dem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Berlin Sans FB Demi" pitchFamily="34" charset="0"/>
                <a:ea typeface="Times New Roman" pitchFamily="18" charset="0"/>
              </a:rPr>
              <a:t>	a. Held once every four years </a:t>
            </a:r>
            <a:endParaRPr kumimoji="0" lang="en-US" b="1" i="0" u="none" strike="noStrike" cap="none" normalizeH="0" baseline="0" dirty="0" smtClean="0">
              <a:ln>
                <a:noFill/>
              </a:ln>
              <a:solidFill>
                <a:schemeClr val="tx1"/>
              </a:solidFill>
              <a:effectLst/>
              <a:latin typeface="Berlin Sans FB Dem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Berlin Sans FB Demi" pitchFamily="34" charset="0"/>
                <a:ea typeface="Times New Roman" pitchFamily="18" charset="0"/>
              </a:rPr>
              <a:t>	b. Each party holds their own convention in separate locations</a:t>
            </a:r>
            <a:endParaRPr kumimoji="0" lang="en-US" b="1" i="0" u="none" strike="noStrike" cap="none" normalizeH="0" baseline="0" dirty="0" smtClean="0">
              <a:ln>
                <a:noFill/>
              </a:ln>
              <a:solidFill>
                <a:schemeClr val="tx1"/>
              </a:solidFill>
              <a:effectLst/>
              <a:latin typeface="Berlin Sans FB Dem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Berlin Sans FB Demi" pitchFamily="34" charset="0"/>
                <a:ea typeface="Times New Roman" pitchFamily="18" charset="0"/>
              </a:rPr>
              <a:t>	c. Delegates from each state vote for candidate that is their state’s choice to</a:t>
            </a:r>
          </a:p>
          <a:p>
            <a:pPr marL="0" marR="0" lvl="0" indent="0" algn="l" defTabSz="914400" rtl="0" eaLnBrk="0" fontAlgn="base" latinLnBrk="0" hangingPunct="0">
              <a:lnSpc>
                <a:spcPct val="100000"/>
              </a:lnSpc>
              <a:spcBef>
                <a:spcPct val="0"/>
              </a:spcBef>
              <a:spcAft>
                <a:spcPct val="0"/>
              </a:spcAft>
              <a:buClrTx/>
              <a:buSzTx/>
              <a:buFontTx/>
              <a:buNone/>
              <a:tabLst/>
            </a:pPr>
            <a:r>
              <a:rPr lang="en-US" b="1" dirty="0" smtClean="0">
                <a:latin typeface="Berlin Sans FB Demi" pitchFamily="34" charset="0"/>
                <a:ea typeface="Times New Roman" pitchFamily="18" charset="0"/>
              </a:rPr>
              <a:t>		</a:t>
            </a:r>
            <a:r>
              <a:rPr kumimoji="0" lang="en-US" b="1" i="0" u="none" strike="noStrike" cap="none" normalizeH="0" baseline="0" dirty="0" smtClean="0">
                <a:ln>
                  <a:noFill/>
                </a:ln>
                <a:solidFill>
                  <a:schemeClr val="tx1"/>
                </a:solidFill>
                <a:effectLst/>
                <a:latin typeface="Berlin Sans FB Demi" pitchFamily="34" charset="0"/>
                <a:ea typeface="Times New Roman" pitchFamily="18" charset="0"/>
              </a:rPr>
              <a:t> be the party’s presidential candidate		</a:t>
            </a:r>
            <a:endParaRPr kumimoji="0" lang="en-US" b="1" i="0" u="none" strike="noStrike" cap="none" normalizeH="0" baseline="0" dirty="0" smtClean="0">
              <a:ln>
                <a:noFill/>
              </a:ln>
              <a:solidFill>
                <a:schemeClr val="tx1"/>
              </a:solidFill>
              <a:effectLst/>
              <a:latin typeface="Berlin Sans FB Dem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latin typeface="Berlin Sans FB Demi" pitchFamily="34" charset="0"/>
            </a:endParaRPr>
          </a:p>
        </p:txBody>
      </p:sp>
      <p:pic>
        <p:nvPicPr>
          <p:cNvPr id="58371" name="Picture 3" descr="http://www.samanther.com/rnc/RNC-day1.jpg"/>
          <p:cNvPicPr>
            <a:picLocks noChangeAspect="1" noChangeArrowheads="1"/>
          </p:cNvPicPr>
          <p:nvPr/>
        </p:nvPicPr>
        <p:blipFill>
          <a:blip r:embed="rId2" cstate="print"/>
          <a:srcRect/>
          <a:stretch>
            <a:fillRect/>
          </a:stretch>
        </p:blipFill>
        <p:spPr bwMode="auto">
          <a:xfrm>
            <a:off x="152400" y="1600200"/>
            <a:ext cx="5651500" cy="4238625"/>
          </a:xfrm>
          <a:prstGeom prst="rect">
            <a:avLst/>
          </a:prstGeom>
          <a:noFill/>
          <a:ln w="76200">
            <a:solidFill>
              <a:srgbClr val="FF0000"/>
            </a:solidFill>
          </a:ln>
        </p:spPr>
      </p:pic>
      <p:pic>
        <p:nvPicPr>
          <p:cNvPr id="58373" name="Picture 5" descr="http://4.bp.blogspot.com/_sW65ilskOC8/SMSIPHWZhuI/AAAAAAAANHU/ZnVwwiXy42g/s400/RepublicanNationalConventionFinale.jpg"/>
          <p:cNvPicPr>
            <a:picLocks noChangeAspect="1" noChangeArrowheads="1"/>
          </p:cNvPicPr>
          <p:nvPr/>
        </p:nvPicPr>
        <p:blipFill>
          <a:blip r:embed="rId3" cstate="print"/>
          <a:srcRect/>
          <a:stretch>
            <a:fillRect/>
          </a:stretch>
        </p:blipFill>
        <p:spPr bwMode="auto">
          <a:xfrm>
            <a:off x="6648450" y="1295400"/>
            <a:ext cx="2495550" cy="3286125"/>
          </a:xfrm>
          <a:prstGeom prst="rect">
            <a:avLst/>
          </a:prstGeom>
          <a:noFill/>
        </p:spPr>
      </p:pic>
      <p:pic>
        <p:nvPicPr>
          <p:cNvPr id="58375" name="Picture 7" descr="http://www.iop.harvard.edu/var/plain_site/storage/images/multimedia-center/all-slideshows/2008-republican-national-convention/2008-republican-national-convention/129717-1-eng-US/2008-Republican-National-Convention_slideshow.jpg"/>
          <p:cNvPicPr>
            <a:picLocks noChangeAspect="1" noChangeArrowheads="1"/>
          </p:cNvPicPr>
          <p:nvPr/>
        </p:nvPicPr>
        <p:blipFill>
          <a:blip r:embed="rId4" cstate="print"/>
          <a:srcRect/>
          <a:stretch>
            <a:fillRect/>
          </a:stretch>
        </p:blipFill>
        <p:spPr bwMode="auto">
          <a:xfrm>
            <a:off x="5143500" y="4000500"/>
            <a:ext cx="4000500" cy="2857500"/>
          </a:xfrm>
          <a:prstGeom prst="rect">
            <a:avLst/>
          </a:prstGeom>
          <a:noFill/>
          <a:ln w="76200">
            <a:solidFill>
              <a:srgbClr val="0000FF"/>
            </a:solid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http://www.oceanchampions.org/blog/wp-content/2008republicannationalconventionday2-dwe2om4nucl.jpg"/>
          <p:cNvPicPr>
            <a:picLocks noChangeAspect="1" noChangeArrowheads="1"/>
          </p:cNvPicPr>
          <p:nvPr/>
        </p:nvPicPr>
        <p:blipFill>
          <a:blip r:embed="rId2" cstate="print"/>
          <a:srcRect/>
          <a:stretch>
            <a:fillRect/>
          </a:stretch>
        </p:blipFill>
        <p:spPr bwMode="auto">
          <a:xfrm>
            <a:off x="0" y="0"/>
            <a:ext cx="5086350" cy="3390900"/>
          </a:xfrm>
          <a:prstGeom prst="rect">
            <a:avLst/>
          </a:prstGeom>
          <a:noFill/>
        </p:spPr>
      </p:pic>
      <p:pic>
        <p:nvPicPr>
          <p:cNvPr id="60420" name="Picture 4" descr="http://cache2.asset-cache.net/xc/82653901.jpg?v=1&amp;c=IWSAsset&amp;k=2&amp;d=77BFBA49EF8789215ABF3343C02EA54828E2A0917D442E867C4F7D3613646F9F8545E393E5F82AF1E30A760B0D811297"/>
          <p:cNvPicPr>
            <a:picLocks noChangeAspect="1" noChangeArrowheads="1"/>
          </p:cNvPicPr>
          <p:nvPr/>
        </p:nvPicPr>
        <p:blipFill>
          <a:blip r:embed="rId3" cstate="print"/>
          <a:srcRect/>
          <a:stretch>
            <a:fillRect/>
          </a:stretch>
        </p:blipFill>
        <p:spPr bwMode="auto">
          <a:xfrm>
            <a:off x="0" y="3429000"/>
            <a:ext cx="4514850" cy="3009900"/>
          </a:xfrm>
          <a:prstGeom prst="rect">
            <a:avLst/>
          </a:prstGeom>
          <a:noFill/>
        </p:spPr>
      </p:pic>
      <p:pic>
        <p:nvPicPr>
          <p:cNvPr id="60422" name="Picture 6" descr="http://69.90.174.249/photos/display_pic_with_logo/152701/152701,1220596448,1.jpg"/>
          <p:cNvPicPr>
            <a:picLocks noChangeAspect="1" noChangeArrowheads="1"/>
          </p:cNvPicPr>
          <p:nvPr/>
        </p:nvPicPr>
        <p:blipFill>
          <a:blip r:embed="rId4" cstate="print"/>
          <a:srcRect/>
          <a:stretch>
            <a:fillRect/>
          </a:stretch>
        </p:blipFill>
        <p:spPr bwMode="auto">
          <a:xfrm>
            <a:off x="6324600" y="1"/>
            <a:ext cx="2819400" cy="4402386"/>
          </a:xfrm>
          <a:prstGeom prst="rect">
            <a:avLst/>
          </a:prstGeom>
          <a:noFill/>
        </p:spPr>
      </p:pic>
      <p:pic>
        <p:nvPicPr>
          <p:cNvPr id="60424" name="Picture 8" descr="http://www.laapush.org/environmentalspectrum_files/images/flagburning.jpg"/>
          <p:cNvPicPr>
            <a:picLocks noChangeAspect="1" noChangeArrowheads="1"/>
          </p:cNvPicPr>
          <p:nvPr/>
        </p:nvPicPr>
        <p:blipFill>
          <a:blip r:embed="rId5" cstate="print"/>
          <a:srcRect/>
          <a:stretch>
            <a:fillRect/>
          </a:stretch>
        </p:blipFill>
        <p:spPr bwMode="auto">
          <a:xfrm>
            <a:off x="4953000" y="3581400"/>
            <a:ext cx="3429000" cy="3048000"/>
          </a:xfrm>
          <a:prstGeom prst="rect">
            <a:avLst/>
          </a:prstGeom>
          <a:noFill/>
          <a:ln w="76200">
            <a:solidFill>
              <a:srgbClr val="00CC00"/>
            </a:solidFill>
          </a:ln>
        </p:spPr>
      </p:pic>
      <p:sp>
        <p:nvSpPr>
          <p:cNvPr id="6" name="TextBox 5"/>
          <p:cNvSpPr txBox="1"/>
          <p:nvPr/>
        </p:nvSpPr>
        <p:spPr>
          <a:xfrm>
            <a:off x="7239000" y="5562600"/>
            <a:ext cx="1600200" cy="369332"/>
          </a:xfrm>
          <a:prstGeom prst="rect">
            <a:avLst/>
          </a:prstGeom>
          <a:solidFill>
            <a:srgbClr val="00CC00"/>
          </a:solidFill>
        </p:spPr>
        <p:txBody>
          <a:bodyPr wrap="square" rtlCol="0">
            <a:spAutoFit/>
          </a:bodyPr>
          <a:lstStyle/>
          <a:p>
            <a:r>
              <a:rPr lang="en-US" dirty="0" smtClean="0"/>
              <a:t>Johnson v. Texas</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0" y="836453"/>
            <a:ext cx="9144000" cy="50783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Arial" pitchFamily="34" charset="0"/>
                <a:ea typeface="Times New Roman" pitchFamily="18" charset="0"/>
              </a:rPr>
              <a:t>C. </a:t>
            </a:r>
            <a:r>
              <a:rPr kumimoji="0" lang="en-US" b="0" i="0" u="sng" strike="noStrike" cap="none" normalizeH="0" baseline="0" dirty="0" smtClean="0">
                <a:ln>
                  <a:noFill/>
                </a:ln>
                <a:solidFill>
                  <a:schemeClr val="tx1"/>
                </a:solidFill>
                <a:effectLst/>
                <a:latin typeface="Arial" pitchFamily="34" charset="0"/>
                <a:ea typeface="Times New Roman" pitchFamily="18" charset="0"/>
              </a:rPr>
              <a:t>Act as Watchdogs</a:t>
            </a:r>
            <a:r>
              <a:rPr kumimoji="0" lang="en-US" b="0" i="0" u="none" strike="noStrike" cap="none" normalizeH="0" baseline="0" dirty="0" smtClean="0">
                <a:ln>
                  <a:noFill/>
                </a:ln>
                <a:solidFill>
                  <a:schemeClr val="tx1"/>
                </a:solidFill>
                <a:effectLst/>
                <a:latin typeface="Arial" pitchFamily="34" charset="0"/>
                <a:ea typeface="Times New Roman" pitchFamily="18" charset="0"/>
              </a:rPr>
              <a:t> – Keep “watch” on the party in power to make sure they are </a:t>
            </a:r>
          </a:p>
          <a:p>
            <a:pPr marL="0" marR="0" lvl="0" indent="0" algn="l" defTabSz="914400" rtl="0" eaLnBrk="1" fontAlgn="base" latinLnBrk="0" hangingPunct="1">
              <a:lnSpc>
                <a:spcPct val="100000"/>
              </a:lnSpc>
              <a:spcBef>
                <a:spcPct val="0"/>
              </a:spcBef>
              <a:spcAft>
                <a:spcPct val="0"/>
              </a:spcAft>
              <a:buClrTx/>
              <a:buSzTx/>
              <a:buFontTx/>
              <a:buNone/>
              <a:tabLst/>
            </a:pPr>
            <a:r>
              <a:rPr lang="en-US" dirty="0">
                <a:latin typeface="Arial" pitchFamily="34" charset="0"/>
                <a:ea typeface="Times New Roman" pitchFamily="18" charset="0"/>
              </a:rPr>
              <a:t>	</a:t>
            </a:r>
            <a:r>
              <a:rPr lang="en-US" dirty="0" smtClean="0">
                <a:latin typeface="Arial" pitchFamily="34" charset="0"/>
                <a:ea typeface="Times New Roman" pitchFamily="18" charset="0"/>
              </a:rPr>
              <a:t>l</a:t>
            </a:r>
            <a:r>
              <a:rPr kumimoji="0" lang="en-US" b="0" i="0" u="none" strike="noStrike" cap="none" normalizeH="0" baseline="0" dirty="0" smtClean="0">
                <a:ln>
                  <a:noFill/>
                </a:ln>
                <a:solidFill>
                  <a:schemeClr val="tx1"/>
                </a:solidFill>
                <a:effectLst/>
                <a:latin typeface="Arial" pitchFamily="34" charset="0"/>
                <a:ea typeface="Times New Roman" pitchFamily="18" charset="0"/>
              </a:rPr>
              <a:t>iving up to their promises and are telling the public what is important</a:t>
            </a:r>
          </a:p>
          <a:p>
            <a:pPr marL="0" marR="0" lvl="0" indent="0" algn="l" defTabSz="914400" rtl="0" eaLnBrk="1" fontAlgn="base" latinLnBrk="0" hangingPunct="1">
              <a:lnSpc>
                <a:spcPct val="100000"/>
              </a:lnSpc>
              <a:spcBef>
                <a:spcPct val="0"/>
              </a:spcBef>
              <a:spcAft>
                <a:spcPct val="0"/>
              </a:spcAft>
              <a:buClrTx/>
              <a:buSzTx/>
              <a:buFontTx/>
              <a:buNone/>
              <a:tabLst/>
            </a:pPr>
            <a:endParaRPr lang="en-US" dirty="0">
              <a:latin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Arial" pitchFamily="34" charset="0"/>
                <a:ea typeface="Times New Roman" pitchFamily="18" charset="0"/>
              </a:rPr>
              <a:t>		1. Keep tabs on the other parties members to report any wrongdoing</a:t>
            </a:r>
            <a:endParaRPr kumimoji="0" lang="en-US" b="0" i="0" u="none" strike="noStrike" cap="none" normalizeH="0" baseline="0" dirty="0" smtClean="0">
              <a:ln>
                <a:noFill/>
              </a:ln>
              <a:solidFill>
                <a:schemeClr val="tx1"/>
              </a:solidFill>
              <a:effectLst/>
              <a:latin typeface="Arial" pitchFamily="34" charset="0"/>
            </a:endParaRPr>
          </a:p>
          <a:p>
            <a:pPr lvl="0" eaLnBrk="0" fontAlgn="base" hangingPunct="0">
              <a:spcBef>
                <a:spcPct val="0"/>
              </a:spcBef>
              <a:spcAft>
                <a:spcPct val="0"/>
              </a:spcAft>
            </a:pPr>
            <a:r>
              <a:rPr kumimoji="0" lang="en-US" b="0" i="0" u="none" strike="noStrike" cap="none" normalizeH="0" baseline="0" dirty="0" smtClean="0">
                <a:ln>
                  <a:noFill/>
                </a:ln>
                <a:solidFill>
                  <a:schemeClr val="tx1"/>
                </a:solidFill>
                <a:effectLst/>
                <a:latin typeface="Arial" pitchFamily="34" charset="0"/>
                <a:ea typeface="Times New Roman" pitchFamily="18" charset="0"/>
              </a:rPr>
              <a:t>		2. Make sure legislation passed by other party is effective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dirty="0">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dirty="0">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dirty="0" smtClean="0">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dirty="0">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dirty="0" smtClean="0">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dirty="0">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Arial" pitchFamily="34" charset="0"/>
                <a:ea typeface="Times New Roman" pitchFamily="18" charset="0"/>
              </a:rPr>
              <a:t>D. Give citizens a voice – provide a way for citizens to be heard</a:t>
            </a:r>
            <a:endParaRPr kumimoji="0" lang="en-US"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Arial" pitchFamily="34" charset="0"/>
                <a:ea typeface="Times New Roman" pitchFamily="18" charset="0"/>
              </a:rPr>
              <a:t>	     (Example: Town meeting for citizens to express concerns)</a:t>
            </a:r>
            <a:endParaRPr kumimoji="0" lang="en-US" b="0" i="0" u="none" strike="noStrike" cap="none" normalizeH="0" baseline="0" dirty="0" smtClean="0">
              <a:ln>
                <a:noFill/>
              </a:ln>
              <a:solidFill>
                <a:schemeClr val="tx1"/>
              </a:solidFill>
              <a:effectLst/>
              <a:latin typeface="Arial" pitchFamily="34" charset="0"/>
            </a:endParaRPr>
          </a:p>
        </p:txBody>
      </p:sp>
      <p:pic>
        <p:nvPicPr>
          <p:cNvPr id="29700" name="Picture 4" descr="http://www.no-ur-rites.com/images/general/watchdog.jpg"/>
          <p:cNvPicPr>
            <a:picLocks noChangeAspect="1" noChangeArrowheads="1"/>
          </p:cNvPicPr>
          <p:nvPr/>
        </p:nvPicPr>
        <p:blipFill>
          <a:blip r:embed="rId2" cstate="print"/>
          <a:srcRect/>
          <a:stretch>
            <a:fillRect/>
          </a:stretch>
        </p:blipFill>
        <p:spPr bwMode="auto">
          <a:xfrm>
            <a:off x="609602" y="1981201"/>
            <a:ext cx="836295" cy="983876"/>
          </a:xfrm>
          <a:prstGeom prst="rect">
            <a:avLst/>
          </a:prstGeom>
          <a:noFill/>
        </p:spPr>
      </p:pic>
      <p:pic>
        <p:nvPicPr>
          <p:cNvPr id="29702" name="Picture 6" descr="http://www.ire.org/training/watchdog/WatchdogLogo.gif"/>
          <p:cNvPicPr>
            <a:picLocks noChangeAspect="1" noChangeArrowheads="1"/>
          </p:cNvPicPr>
          <p:nvPr/>
        </p:nvPicPr>
        <p:blipFill>
          <a:blip r:embed="rId3" cstate="print"/>
          <a:srcRect/>
          <a:stretch>
            <a:fillRect/>
          </a:stretch>
        </p:blipFill>
        <p:spPr bwMode="auto">
          <a:xfrm>
            <a:off x="533400" y="3352801"/>
            <a:ext cx="933451" cy="969818"/>
          </a:xfrm>
          <a:prstGeom prst="rect">
            <a:avLst/>
          </a:prstGeom>
          <a:noFill/>
        </p:spPr>
      </p:pic>
      <p:pic>
        <p:nvPicPr>
          <p:cNvPr id="29704" name="Picture 8" descr="http://andrewlander.files.wordpress.com/2009/04/townhall-meeting.jpg"/>
          <p:cNvPicPr>
            <a:picLocks noChangeAspect="1" noChangeArrowheads="1"/>
          </p:cNvPicPr>
          <p:nvPr/>
        </p:nvPicPr>
        <p:blipFill>
          <a:blip r:embed="rId4" cstate="print"/>
          <a:srcRect/>
          <a:stretch>
            <a:fillRect/>
          </a:stretch>
        </p:blipFill>
        <p:spPr bwMode="auto">
          <a:xfrm>
            <a:off x="5181600" y="2895601"/>
            <a:ext cx="3581400" cy="2387600"/>
          </a:xfrm>
          <a:prstGeom prst="rect">
            <a:avLst/>
          </a:prstGeom>
          <a:noFill/>
        </p:spPr>
      </p:pic>
      <p:sp>
        <p:nvSpPr>
          <p:cNvPr id="8" name="Right Arrow 7"/>
          <p:cNvSpPr/>
          <p:nvPr/>
        </p:nvSpPr>
        <p:spPr>
          <a:xfrm>
            <a:off x="4419600" y="3886200"/>
            <a:ext cx="6096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ounded Rectangle 8"/>
          <p:cNvSpPr/>
          <p:nvPr/>
        </p:nvSpPr>
        <p:spPr>
          <a:xfrm>
            <a:off x="2286000" y="3505200"/>
            <a:ext cx="19812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Town Hall Meeting</a:t>
            </a:r>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http://www.iop.harvard.edu/var/plain_site/storage/images/multimedia-center/all-slideshows/2008-democratic-national-convention/2008-democratic-national-convention/129473-1-eng-US/2008-Democratic-National-Convention_slideshow.jpg"/>
          <p:cNvPicPr>
            <a:picLocks noChangeAspect="1" noChangeArrowheads="1"/>
          </p:cNvPicPr>
          <p:nvPr/>
        </p:nvPicPr>
        <p:blipFill>
          <a:blip r:embed="rId2" cstate="print"/>
          <a:srcRect/>
          <a:stretch>
            <a:fillRect/>
          </a:stretch>
        </p:blipFill>
        <p:spPr bwMode="auto">
          <a:xfrm>
            <a:off x="4434840" y="0"/>
            <a:ext cx="4709160" cy="3363686"/>
          </a:xfrm>
          <a:prstGeom prst="rect">
            <a:avLst/>
          </a:prstGeom>
          <a:noFill/>
        </p:spPr>
      </p:pic>
      <p:pic>
        <p:nvPicPr>
          <p:cNvPr id="61444" name="Picture 4" descr="http://www.iop.harvard.edu/var/plain_site/storage/images/multimedia-center/all-slideshows/2008-democratic-national-convention/the-2008-democratic-national-convention13/129512-1-eng-US/The-2008-Democratic-National-Convention_slideshow.jpg"/>
          <p:cNvPicPr>
            <a:picLocks noChangeAspect="1" noChangeArrowheads="1"/>
          </p:cNvPicPr>
          <p:nvPr/>
        </p:nvPicPr>
        <p:blipFill>
          <a:blip r:embed="rId3" cstate="print"/>
          <a:srcRect/>
          <a:stretch>
            <a:fillRect/>
          </a:stretch>
        </p:blipFill>
        <p:spPr bwMode="auto">
          <a:xfrm>
            <a:off x="3810000" y="3048000"/>
            <a:ext cx="5334000" cy="3810000"/>
          </a:xfrm>
          <a:prstGeom prst="rect">
            <a:avLst/>
          </a:prstGeom>
          <a:solidFill>
            <a:srgbClr val="CC99FF"/>
          </a:solidFill>
          <a:ln w="76200">
            <a:solidFill>
              <a:srgbClr val="FF0000"/>
            </a:solidFill>
          </a:ln>
        </p:spPr>
      </p:pic>
      <p:pic>
        <p:nvPicPr>
          <p:cNvPr id="4" name="Picture 2" descr="http://cdn.cloudfiles.mosso.com/c33232/30d8f0ca-de2f-436c-a13f-e0ffaca33704.jpg"/>
          <p:cNvPicPr>
            <a:picLocks noChangeAspect="1" noChangeArrowheads="1"/>
          </p:cNvPicPr>
          <p:nvPr/>
        </p:nvPicPr>
        <p:blipFill>
          <a:blip r:embed="rId4" cstate="print"/>
          <a:srcRect/>
          <a:stretch>
            <a:fillRect/>
          </a:stretch>
        </p:blipFill>
        <p:spPr bwMode="auto">
          <a:xfrm>
            <a:off x="0" y="0"/>
            <a:ext cx="4648200" cy="3486150"/>
          </a:xfrm>
          <a:prstGeom prst="rect">
            <a:avLst/>
          </a:prstGeom>
          <a:noFill/>
          <a:ln w="76200">
            <a:solidFill>
              <a:srgbClr val="FF0000"/>
            </a:solidFill>
          </a:ln>
        </p:spPr>
      </p:pic>
      <p:pic>
        <p:nvPicPr>
          <p:cNvPr id="61446" name="Picture 6" descr="http://assets.nydailynews.com/img/2009/08/27/alg_dnc_sen-edward-kennedy.jpg"/>
          <p:cNvPicPr>
            <a:picLocks noChangeAspect="1" noChangeArrowheads="1"/>
          </p:cNvPicPr>
          <p:nvPr/>
        </p:nvPicPr>
        <p:blipFill>
          <a:blip r:embed="rId5" cstate="print"/>
          <a:srcRect/>
          <a:stretch>
            <a:fillRect/>
          </a:stretch>
        </p:blipFill>
        <p:spPr bwMode="auto">
          <a:xfrm>
            <a:off x="0" y="3657600"/>
            <a:ext cx="4675909" cy="3200400"/>
          </a:xfrm>
          <a:prstGeom prst="rect">
            <a:avLst/>
          </a:prstGeom>
          <a:solidFill>
            <a:srgbClr val="0000FF"/>
          </a:solidFill>
          <a:ln w="76200">
            <a:solidFill>
              <a:srgbClr val="0000FF"/>
            </a:solid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8" name="Picture 4" descr="http://www.skilluminati.com/img/bush2004.jpg"/>
          <p:cNvPicPr>
            <a:picLocks noChangeAspect="1" noChangeArrowheads="1"/>
          </p:cNvPicPr>
          <p:nvPr/>
        </p:nvPicPr>
        <p:blipFill>
          <a:blip r:embed="rId2" cstate="print"/>
          <a:srcRect/>
          <a:stretch>
            <a:fillRect/>
          </a:stretch>
        </p:blipFill>
        <p:spPr bwMode="auto">
          <a:xfrm>
            <a:off x="1" y="0"/>
            <a:ext cx="5715000" cy="4093175"/>
          </a:xfrm>
          <a:prstGeom prst="rect">
            <a:avLst/>
          </a:prstGeom>
          <a:noFill/>
        </p:spPr>
      </p:pic>
      <p:pic>
        <p:nvPicPr>
          <p:cNvPr id="62470" name="Picture 6" descr="http://media.rd.com/rd/images/rdc/slideshows/slides-michelle-obama/michelle-obama-07-ss.jpg"/>
          <p:cNvPicPr>
            <a:picLocks noChangeAspect="1" noChangeArrowheads="1"/>
          </p:cNvPicPr>
          <p:nvPr/>
        </p:nvPicPr>
        <p:blipFill>
          <a:blip r:embed="rId3" cstate="print"/>
          <a:srcRect/>
          <a:stretch>
            <a:fillRect/>
          </a:stretch>
        </p:blipFill>
        <p:spPr bwMode="auto">
          <a:xfrm>
            <a:off x="4457700" y="3476625"/>
            <a:ext cx="4686300" cy="3381375"/>
          </a:xfrm>
          <a:prstGeom prst="rect">
            <a:avLst/>
          </a:prstGeom>
          <a:noFill/>
        </p:spPr>
      </p:pic>
      <p:pic>
        <p:nvPicPr>
          <p:cNvPr id="62472" name="Picture 8" descr="http://www.theweeklymeat.com/photos/uncategorized/2007/12/26/obama2004.jpg"/>
          <p:cNvPicPr>
            <a:picLocks noChangeAspect="1" noChangeArrowheads="1"/>
          </p:cNvPicPr>
          <p:nvPr/>
        </p:nvPicPr>
        <p:blipFill>
          <a:blip r:embed="rId4" cstate="print"/>
          <a:srcRect/>
          <a:stretch>
            <a:fillRect/>
          </a:stretch>
        </p:blipFill>
        <p:spPr bwMode="auto">
          <a:xfrm>
            <a:off x="457200" y="4210050"/>
            <a:ext cx="3524250" cy="2647950"/>
          </a:xfrm>
          <a:prstGeom prst="rect">
            <a:avLst/>
          </a:prstGeom>
          <a:noFill/>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1"/>
          <p:cNvSpPr>
            <a:spLocks noChangeArrowheads="1"/>
          </p:cNvSpPr>
          <p:nvPr/>
        </p:nvSpPr>
        <p:spPr bwMode="auto">
          <a:xfrm>
            <a:off x="228600" y="829270"/>
            <a:ext cx="8686800" cy="1846659"/>
          </a:xfrm>
          <a:prstGeom prst="rect">
            <a:avLst/>
          </a:prstGeom>
          <a:noFill/>
          <a:ln w="76200">
            <a:solidFill>
              <a:srgbClr val="FF0000"/>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rPr>
              <a:t>1 </a:t>
            </a:r>
            <a:r>
              <a:rPr kumimoji="0" lang="en-US" sz="1600" b="0" i="0" u="none" strike="noStrike" cap="none" normalizeH="0" baseline="0" dirty="0" smtClean="0">
                <a:ln>
                  <a:noFill/>
                </a:ln>
                <a:solidFill>
                  <a:schemeClr val="tx1"/>
                </a:solidFill>
                <a:effectLst/>
                <a:latin typeface="Arial" pitchFamily="34" charset="0"/>
                <a:ea typeface="Times New Roman" pitchFamily="18" charset="0"/>
              </a:rPr>
              <a:t>. Help write party platforms</a:t>
            </a:r>
            <a:endParaRPr kumimoji="0" lang="en-US" sz="1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Times New Roman" pitchFamily="18" charset="0"/>
              </a:rPr>
              <a:t>	a. </a:t>
            </a:r>
            <a:r>
              <a:rPr kumimoji="0" lang="en-US" sz="1600" b="0" i="0" u="sng" strike="noStrike" cap="none" normalizeH="0" baseline="0" dirty="0" smtClean="0">
                <a:ln>
                  <a:noFill/>
                </a:ln>
                <a:solidFill>
                  <a:schemeClr val="tx1"/>
                </a:solidFill>
                <a:effectLst/>
                <a:latin typeface="Arial" pitchFamily="34" charset="0"/>
                <a:ea typeface="Times New Roman" pitchFamily="18" charset="0"/>
              </a:rPr>
              <a:t>Platform</a:t>
            </a:r>
            <a:r>
              <a:rPr kumimoji="0" lang="en-US" sz="1600" b="0" i="0" u="none" strike="noStrike" cap="none" normalizeH="0" baseline="0" dirty="0" smtClean="0">
                <a:ln>
                  <a:noFill/>
                </a:ln>
                <a:solidFill>
                  <a:schemeClr val="tx1"/>
                </a:solidFill>
                <a:effectLst/>
                <a:latin typeface="Arial" pitchFamily="34" charset="0"/>
                <a:ea typeface="Times New Roman" pitchFamily="18" charset="0"/>
              </a:rPr>
              <a:t> – series of statements that explain a party of candidate’s views, 				beliefs, and positions.</a:t>
            </a:r>
            <a:endParaRPr kumimoji="0" lang="en-US" sz="1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Times New Roman" pitchFamily="18" charset="0"/>
              </a:rPr>
              <a:t>	b. </a:t>
            </a:r>
            <a:r>
              <a:rPr kumimoji="0" lang="en-US" sz="1600" b="0" i="0" u="sng" strike="noStrike" cap="none" normalizeH="0" baseline="0" dirty="0" smtClean="0">
                <a:ln>
                  <a:noFill/>
                </a:ln>
                <a:solidFill>
                  <a:schemeClr val="tx1"/>
                </a:solidFill>
                <a:effectLst/>
                <a:latin typeface="Arial" pitchFamily="34" charset="0"/>
                <a:ea typeface="Times New Roman" pitchFamily="18" charset="0"/>
              </a:rPr>
              <a:t>Platform</a:t>
            </a:r>
            <a:r>
              <a:rPr kumimoji="0" lang="en-US" sz="1600" b="0" i="0" u="none" strike="noStrike" cap="none" normalizeH="0" baseline="0" dirty="0" smtClean="0">
                <a:ln>
                  <a:noFill/>
                </a:ln>
                <a:solidFill>
                  <a:schemeClr val="tx1"/>
                </a:solidFill>
                <a:effectLst/>
                <a:latin typeface="Arial" pitchFamily="34" charset="0"/>
                <a:ea typeface="Times New Roman" pitchFamily="18" charset="0"/>
              </a:rPr>
              <a:t> are made of planks – a statement about a party’s position on an 				individual political issue.</a:t>
            </a:r>
            <a:endParaRPr kumimoji="0" lang="en-US" sz="1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Times New Roman" pitchFamily="18" charset="0"/>
              </a:rPr>
              <a:t>	c. The party’s official position on the issues is </a:t>
            </a:r>
            <a:r>
              <a:rPr kumimoji="0" lang="en-US" sz="1600" b="1" i="0" u="none" strike="noStrike" cap="none" normalizeH="0" baseline="0" dirty="0" smtClean="0">
                <a:ln>
                  <a:noFill/>
                </a:ln>
                <a:solidFill>
                  <a:schemeClr val="tx1"/>
                </a:solidFill>
                <a:effectLst/>
                <a:latin typeface="Arial" pitchFamily="34" charset="0"/>
                <a:ea typeface="Times New Roman" pitchFamily="18" charset="0"/>
              </a:rPr>
              <a:t>finalized at the convention.</a:t>
            </a:r>
            <a:endParaRPr kumimoji="0" lang="en-US" sz="1600" b="1"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pic>
        <p:nvPicPr>
          <p:cNvPr id="4" name="Picture 3" descr="http://www.myfamilylovesit.com/blog/wp-content/uploads/2008/01/img_0833.jpg"/>
          <p:cNvPicPr>
            <a:picLocks noChangeAspect="1" noChangeArrowheads="1"/>
          </p:cNvPicPr>
          <p:nvPr/>
        </p:nvPicPr>
        <p:blipFill>
          <a:blip r:embed="rId2" cstate="print"/>
          <a:srcRect/>
          <a:stretch>
            <a:fillRect/>
          </a:stretch>
        </p:blipFill>
        <p:spPr bwMode="auto">
          <a:xfrm>
            <a:off x="304800" y="3657600"/>
            <a:ext cx="2667000" cy="2514600"/>
          </a:xfrm>
          <a:prstGeom prst="rect">
            <a:avLst/>
          </a:prstGeom>
          <a:noFill/>
        </p:spPr>
      </p:pic>
      <p:sp>
        <p:nvSpPr>
          <p:cNvPr id="5" name="TextBox 4"/>
          <p:cNvSpPr txBox="1"/>
          <p:nvPr/>
        </p:nvSpPr>
        <p:spPr>
          <a:xfrm>
            <a:off x="533400" y="6324600"/>
            <a:ext cx="8153400" cy="369332"/>
          </a:xfrm>
          <a:prstGeom prst="rect">
            <a:avLst/>
          </a:prstGeom>
          <a:solidFill>
            <a:srgbClr val="C00000"/>
          </a:solidFill>
        </p:spPr>
        <p:txBody>
          <a:bodyPr wrap="square" rtlCol="0">
            <a:spAutoFit/>
          </a:bodyPr>
          <a:lstStyle/>
          <a:p>
            <a:r>
              <a:rPr lang="en-US" b="1" dirty="0" smtClean="0"/>
              <a:t>When a party gets all of their planks together they build a platform to stand on.</a:t>
            </a:r>
            <a:endParaRPr lang="en-US" b="1" dirty="0"/>
          </a:p>
        </p:txBody>
      </p:sp>
      <p:pic>
        <p:nvPicPr>
          <p:cNvPr id="6" name="Picture 9" descr="http://rightamerican.files.wordpress.com/2009/11/gopplanks.jpg?w=300&amp;h=261"/>
          <p:cNvPicPr>
            <a:picLocks noChangeAspect="1" noChangeArrowheads="1"/>
          </p:cNvPicPr>
          <p:nvPr/>
        </p:nvPicPr>
        <p:blipFill>
          <a:blip r:embed="rId3" cstate="print"/>
          <a:srcRect/>
          <a:stretch>
            <a:fillRect/>
          </a:stretch>
        </p:blipFill>
        <p:spPr bwMode="auto">
          <a:xfrm>
            <a:off x="3048000" y="3733800"/>
            <a:ext cx="2857500" cy="2486025"/>
          </a:xfrm>
          <a:prstGeom prst="rect">
            <a:avLst/>
          </a:prstGeom>
          <a:noFill/>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http://www.myfamilylovesit.com/blog/wp-content/uploads/2008/01/img_0833.jpg"/>
          <p:cNvPicPr>
            <a:picLocks noChangeAspect="1" noChangeArrowheads="1"/>
          </p:cNvPicPr>
          <p:nvPr/>
        </p:nvPicPr>
        <p:blipFill>
          <a:blip r:embed="rId2" cstate="print"/>
          <a:srcRect/>
          <a:stretch>
            <a:fillRect/>
          </a:stretch>
        </p:blipFill>
        <p:spPr bwMode="auto">
          <a:xfrm>
            <a:off x="304800" y="3657600"/>
            <a:ext cx="2667000" cy="2514600"/>
          </a:xfrm>
          <a:prstGeom prst="rect">
            <a:avLst/>
          </a:prstGeom>
          <a:noFill/>
        </p:spPr>
      </p:pic>
      <p:sp>
        <p:nvSpPr>
          <p:cNvPr id="8" name="TextBox 7"/>
          <p:cNvSpPr txBox="1"/>
          <p:nvPr/>
        </p:nvSpPr>
        <p:spPr>
          <a:xfrm>
            <a:off x="3886200" y="533400"/>
            <a:ext cx="2438400" cy="369332"/>
          </a:xfrm>
          <a:prstGeom prst="rect">
            <a:avLst/>
          </a:prstGeom>
          <a:solidFill>
            <a:srgbClr val="9933FF"/>
          </a:solidFill>
        </p:spPr>
        <p:txBody>
          <a:bodyPr wrap="square" rtlCol="0">
            <a:spAutoFit/>
          </a:bodyPr>
          <a:lstStyle/>
          <a:p>
            <a:r>
              <a:rPr lang="en-US" dirty="0" smtClean="0"/>
              <a:t>Unemployment</a:t>
            </a:r>
            <a:endParaRPr lang="en-US" dirty="0"/>
          </a:p>
        </p:txBody>
      </p:sp>
      <p:sp>
        <p:nvSpPr>
          <p:cNvPr id="9" name="TextBox 8"/>
          <p:cNvSpPr txBox="1"/>
          <p:nvPr/>
        </p:nvSpPr>
        <p:spPr>
          <a:xfrm>
            <a:off x="3886200" y="914400"/>
            <a:ext cx="2438400" cy="369332"/>
          </a:xfrm>
          <a:prstGeom prst="rect">
            <a:avLst/>
          </a:prstGeom>
          <a:solidFill>
            <a:srgbClr val="92D050"/>
          </a:solidFill>
        </p:spPr>
        <p:txBody>
          <a:bodyPr wrap="square" rtlCol="0">
            <a:spAutoFit/>
          </a:bodyPr>
          <a:lstStyle/>
          <a:p>
            <a:r>
              <a:rPr lang="en-US" dirty="0" smtClean="0"/>
              <a:t>Support Education</a:t>
            </a:r>
            <a:endParaRPr lang="en-US" dirty="0"/>
          </a:p>
        </p:txBody>
      </p:sp>
      <p:sp>
        <p:nvSpPr>
          <p:cNvPr id="10" name="TextBox 9"/>
          <p:cNvSpPr txBox="1"/>
          <p:nvPr/>
        </p:nvSpPr>
        <p:spPr>
          <a:xfrm>
            <a:off x="3886200" y="1295400"/>
            <a:ext cx="2438400" cy="369332"/>
          </a:xfrm>
          <a:prstGeom prst="rect">
            <a:avLst/>
          </a:prstGeom>
          <a:solidFill>
            <a:srgbClr val="9933FF"/>
          </a:solidFill>
        </p:spPr>
        <p:txBody>
          <a:bodyPr wrap="square" rtlCol="0">
            <a:spAutoFit/>
          </a:bodyPr>
          <a:lstStyle/>
          <a:p>
            <a:r>
              <a:rPr lang="en-US" dirty="0" smtClean="0"/>
              <a:t>Environment</a:t>
            </a:r>
            <a:endParaRPr lang="en-US" dirty="0"/>
          </a:p>
        </p:txBody>
      </p:sp>
      <p:sp>
        <p:nvSpPr>
          <p:cNvPr id="11" name="TextBox 10"/>
          <p:cNvSpPr txBox="1"/>
          <p:nvPr/>
        </p:nvSpPr>
        <p:spPr>
          <a:xfrm>
            <a:off x="3886200" y="2057400"/>
            <a:ext cx="2438400" cy="369332"/>
          </a:xfrm>
          <a:prstGeom prst="rect">
            <a:avLst/>
          </a:prstGeom>
          <a:solidFill>
            <a:srgbClr val="9933FF"/>
          </a:solidFill>
        </p:spPr>
        <p:txBody>
          <a:bodyPr wrap="square" rtlCol="0">
            <a:spAutoFit/>
          </a:bodyPr>
          <a:lstStyle/>
          <a:p>
            <a:r>
              <a:rPr lang="en-US" dirty="0" smtClean="0"/>
              <a:t>Fight Crime</a:t>
            </a:r>
            <a:endParaRPr lang="en-US" dirty="0"/>
          </a:p>
        </p:txBody>
      </p:sp>
      <p:sp>
        <p:nvSpPr>
          <p:cNvPr id="12" name="TextBox 11"/>
          <p:cNvSpPr txBox="1"/>
          <p:nvPr/>
        </p:nvSpPr>
        <p:spPr>
          <a:xfrm>
            <a:off x="3886200" y="1676400"/>
            <a:ext cx="2438400" cy="369332"/>
          </a:xfrm>
          <a:prstGeom prst="rect">
            <a:avLst/>
          </a:prstGeom>
          <a:solidFill>
            <a:srgbClr val="92D050"/>
          </a:solidFill>
        </p:spPr>
        <p:txBody>
          <a:bodyPr wrap="square" rtlCol="0">
            <a:spAutoFit/>
          </a:bodyPr>
          <a:lstStyle/>
          <a:p>
            <a:r>
              <a:rPr lang="en-US" dirty="0" smtClean="0"/>
              <a:t>Free Enterprise System</a:t>
            </a:r>
            <a:endParaRPr lang="en-US" dirty="0"/>
          </a:p>
        </p:txBody>
      </p:sp>
      <p:sp>
        <p:nvSpPr>
          <p:cNvPr id="13" name="TextBox 12"/>
          <p:cNvSpPr txBox="1"/>
          <p:nvPr/>
        </p:nvSpPr>
        <p:spPr>
          <a:xfrm>
            <a:off x="3886200" y="152400"/>
            <a:ext cx="2438400" cy="369332"/>
          </a:xfrm>
          <a:prstGeom prst="rect">
            <a:avLst/>
          </a:prstGeom>
          <a:solidFill>
            <a:srgbClr val="92D050"/>
          </a:solidFill>
        </p:spPr>
        <p:txBody>
          <a:bodyPr wrap="square" rtlCol="0">
            <a:spAutoFit/>
          </a:bodyPr>
          <a:lstStyle/>
          <a:p>
            <a:r>
              <a:rPr lang="en-US" dirty="0" smtClean="0"/>
              <a:t>Strong Military</a:t>
            </a:r>
            <a:endParaRPr lang="en-US" dirty="0"/>
          </a:p>
        </p:txBody>
      </p:sp>
      <p:sp>
        <p:nvSpPr>
          <p:cNvPr id="14" name="TextBox 13"/>
          <p:cNvSpPr txBox="1"/>
          <p:nvPr/>
        </p:nvSpPr>
        <p:spPr>
          <a:xfrm>
            <a:off x="1447800" y="152400"/>
            <a:ext cx="2438400" cy="369332"/>
          </a:xfrm>
          <a:prstGeom prst="rect">
            <a:avLst/>
          </a:prstGeom>
          <a:solidFill>
            <a:srgbClr val="9933FF"/>
          </a:solidFill>
        </p:spPr>
        <p:txBody>
          <a:bodyPr wrap="square" rtlCol="0">
            <a:spAutoFit/>
          </a:bodyPr>
          <a:lstStyle/>
          <a:p>
            <a:r>
              <a:rPr lang="en-US" dirty="0" smtClean="0"/>
              <a:t>Economic Development </a:t>
            </a:r>
            <a:endParaRPr lang="en-US" dirty="0"/>
          </a:p>
        </p:txBody>
      </p:sp>
      <p:sp>
        <p:nvSpPr>
          <p:cNvPr id="15" name="TextBox 14"/>
          <p:cNvSpPr txBox="1"/>
          <p:nvPr/>
        </p:nvSpPr>
        <p:spPr>
          <a:xfrm>
            <a:off x="3886200" y="2438400"/>
            <a:ext cx="2438400" cy="369332"/>
          </a:xfrm>
          <a:prstGeom prst="rect">
            <a:avLst/>
          </a:prstGeom>
          <a:solidFill>
            <a:srgbClr val="92D050"/>
          </a:solidFill>
        </p:spPr>
        <p:txBody>
          <a:bodyPr wrap="square" rtlCol="0">
            <a:spAutoFit/>
          </a:bodyPr>
          <a:lstStyle/>
          <a:p>
            <a:r>
              <a:rPr lang="en-US" dirty="0" smtClean="0"/>
              <a:t>Help the Elderly</a:t>
            </a:r>
            <a:endParaRPr lang="en-US" dirty="0"/>
          </a:p>
        </p:txBody>
      </p:sp>
      <p:sp>
        <p:nvSpPr>
          <p:cNvPr id="16" name="TextBox 15"/>
          <p:cNvSpPr txBox="1"/>
          <p:nvPr/>
        </p:nvSpPr>
        <p:spPr>
          <a:xfrm>
            <a:off x="1447800" y="914400"/>
            <a:ext cx="2438400" cy="369332"/>
          </a:xfrm>
          <a:prstGeom prst="rect">
            <a:avLst/>
          </a:prstGeom>
          <a:solidFill>
            <a:srgbClr val="9933FF"/>
          </a:solidFill>
        </p:spPr>
        <p:txBody>
          <a:bodyPr wrap="square" rtlCol="0">
            <a:spAutoFit/>
          </a:bodyPr>
          <a:lstStyle/>
          <a:p>
            <a:r>
              <a:rPr lang="en-US" dirty="0" smtClean="0"/>
              <a:t>Welfare</a:t>
            </a:r>
            <a:endParaRPr lang="en-US" dirty="0"/>
          </a:p>
        </p:txBody>
      </p:sp>
      <p:sp>
        <p:nvSpPr>
          <p:cNvPr id="19" name="TextBox 18"/>
          <p:cNvSpPr txBox="1"/>
          <p:nvPr/>
        </p:nvSpPr>
        <p:spPr>
          <a:xfrm>
            <a:off x="1447800" y="1295400"/>
            <a:ext cx="2438400" cy="369332"/>
          </a:xfrm>
          <a:prstGeom prst="rect">
            <a:avLst/>
          </a:prstGeom>
          <a:solidFill>
            <a:srgbClr val="92D050"/>
          </a:solidFill>
        </p:spPr>
        <p:txBody>
          <a:bodyPr wrap="square" rtlCol="0">
            <a:spAutoFit/>
          </a:bodyPr>
          <a:lstStyle/>
          <a:p>
            <a:r>
              <a:rPr lang="en-US" dirty="0" smtClean="0"/>
              <a:t>Social Security</a:t>
            </a:r>
            <a:endParaRPr lang="en-US" dirty="0"/>
          </a:p>
        </p:txBody>
      </p:sp>
      <p:sp>
        <p:nvSpPr>
          <p:cNvPr id="20" name="TextBox 19"/>
          <p:cNvSpPr txBox="1"/>
          <p:nvPr/>
        </p:nvSpPr>
        <p:spPr>
          <a:xfrm>
            <a:off x="1447800" y="1676400"/>
            <a:ext cx="2438400" cy="369332"/>
          </a:xfrm>
          <a:prstGeom prst="rect">
            <a:avLst/>
          </a:prstGeom>
          <a:solidFill>
            <a:srgbClr val="9933FF"/>
          </a:solidFill>
        </p:spPr>
        <p:txBody>
          <a:bodyPr wrap="square" rtlCol="0">
            <a:spAutoFit/>
          </a:bodyPr>
          <a:lstStyle/>
          <a:p>
            <a:r>
              <a:rPr lang="en-US" dirty="0" smtClean="0"/>
              <a:t>Tax Cuts</a:t>
            </a:r>
            <a:endParaRPr lang="en-US" dirty="0"/>
          </a:p>
        </p:txBody>
      </p:sp>
      <p:sp>
        <p:nvSpPr>
          <p:cNvPr id="21" name="TextBox 20"/>
          <p:cNvSpPr txBox="1"/>
          <p:nvPr/>
        </p:nvSpPr>
        <p:spPr>
          <a:xfrm>
            <a:off x="1447800" y="2057400"/>
            <a:ext cx="2438400" cy="369332"/>
          </a:xfrm>
          <a:prstGeom prst="rect">
            <a:avLst/>
          </a:prstGeom>
          <a:solidFill>
            <a:srgbClr val="92D050"/>
          </a:solidFill>
        </p:spPr>
        <p:txBody>
          <a:bodyPr wrap="square" rtlCol="0">
            <a:spAutoFit/>
          </a:bodyPr>
          <a:lstStyle/>
          <a:p>
            <a:r>
              <a:rPr lang="en-US" dirty="0" smtClean="0"/>
              <a:t>Supports big business</a:t>
            </a:r>
            <a:endParaRPr lang="en-US" dirty="0"/>
          </a:p>
        </p:txBody>
      </p:sp>
      <p:sp>
        <p:nvSpPr>
          <p:cNvPr id="22" name="TextBox 21"/>
          <p:cNvSpPr txBox="1"/>
          <p:nvPr/>
        </p:nvSpPr>
        <p:spPr>
          <a:xfrm>
            <a:off x="1447800" y="2438400"/>
            <a:ext cx="2438400" cy="369332"/>
          </a:xfrm>
          <a:prstGeom prst="rect">
            <a:avLst/>
          </a:prstGeom>
          <a:solidFill>
            <a:srgbClr val="9933FF"/>
          </a:solidFill>
        </p:spPr>
        <p:txBody>
          <a:bodyPr wrap="square" rtlCol="0">
            <a:spAutoFit/>
          </a:bodyPr>
          <a:lstStyle/>
          <a:p>
            <a:r>
              <a:rPr lang="en-US" dirty="0" smtClean="0"/>
              <a:t>Supports small business</a:t>
            </a:r>
            <a:endParaRPr lang="en-US" dirty="0"/>
          </a:p>
        </p:txBody>
      </p:sp>
      <p:sp>
        <p:nvSpPr>
          <p:cNvPr id="23" name="TextBox 22"/>
          <p:cNvSpPr txBox="1"/>
          <p:nvPr/>
        </p:nvSpPr>
        <p:spPr>
          <a:xfrm>
            <a:off x="1447800" y="533400"/>
            <a:ext cx="2438400" cy="369332"/>
          </a:xfrm>
          <a:prstGeom prst="rect">
            <a:avLst/>
          </a:prstGeom>
          <a:solidFill>
            <a:srgbClr val="92D050"/>
          </a:solidFill>
        </p:spPr>
        <p:txBody>
          <a:bodyPr wrap="square" rtlCol="0">
            <a:spAutoFit/>
          </a:bodyPr>
          <a:lstStyle/>
          <a:p>
            <a:r>
              <a:rPr lang="en-US" dirty="0" smtClean="0"/>
              <a:t>Health Care</a:t>
            </a:r>
            <a:endParaRPr lang="en-US" dirty="0"/>
          </a:p>
        </p:txBody>
      </p:sp>
      <p:pic>
        <p:nvPicPr>
          <p:cNvPr id="52226" name="Picture 2" descr="http://rightamerican.files.wordpress.com/2009/11/gopplanks.jpg?w=300&amp;h=261"/>
          <p:cNvPicPr>
            <a:picLocks noChangeAspect="1" noChangeArrowheads="1"/>
          </p:cNvPicPr>
          <p:nvPr/>
        </p:nvPicPr>
        <p:blipFill>
          <a:blip r:embed="rId3" cstate="print"/>
          <a:srcRect/>
          <a:stretch>
            <a:fillRect/>
          </a:stretch>
        </p:blipFill>
        <p:spPr bwMode="auto">
          <a:xfrm>
            <a:off x="2819400" y="3657600"/>
            <a:ext cx="2857500" cy="2486025"/>
          </a:xfrm>
          <a:prstGeom prst="rect">
            <a:avLst/>
          </a:prstGeom>
          <a:noFill/>
        </p:spPr>
      </p:pic>
      <p:pic>
        <p:nvPicPr>
          <p:cNvPr id="52228" name="Picture 4" descr="http://www.bascmfg.com/basc/images/product/mezz_lrg.jpg"/>
          <p:cNvPicPr>
            <a:picLocks noChangeAspect="1" noChangeArrowheads="1"/>
          </p:cNvPicPr>
          <p:nvPr/>
        </p:nvPicPr>
        <p:blipFill>
          <a:blip r:embed="rId4" cstate="print"/>
          <a:srcRect/>
          <a:stretch>
            <a:fillRect/>
          </a:stretch>
        </p:blipFill>
        <p:spPr bwMode="auto">
          <a:xfrm>
            <a:off x="5334000" y="3657600"/>
            <a:ext cx="3505200" cy="2436114"/>
          </a:xfrm>
          <a:prstGeom prst="rect">
            <a:avLst/>
          </a:prstGeom>
          <a:noFill/>
          <a:ln w="76200">
            <a:solidFill>
              <a:srgbClr val="9933FF"/>
            </a:solid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304800" y="512974"/>
            <a:ext cx="8686800" cy="2431435"/>
          </a:xfrm>
          <a:prstGeom prst="rect">
            <a:avLst/>
          </a:prstGeom>
          <a:noFill/>
          <a:ln w="76200">
            <a:solidFill>
              <a:srgbClr val="0000FF"/>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dirty="0" smtClean="0">
                <a:ln>
                  <a:noFill/>
                </a:ln>
                <a:solidFill>
                  <a:schemeClr val="tx1"/>
                </a:solidFill>
                <a:effectLst/>
                <a:latin typeface="Arial" pitchFamily="34" charset="0"/>
                <a:ea typeface="Times New Roman" pitchFamily="18" charset="0"/>
              </a:rPr>
              <a:t>IX. Comparison of Two Main Parties Views on Current Issues</a:t>
            </a:r>
            <a:endParaRPr kumimoji="0" lang="en-US" sz="3600" b="1"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Times New Roman" pitchFamily="18" charset="0"/>
              </a:rPr>
              <a:t>	A. similarities</a:t>
            </a:r>
            <a:endParaRPr kumimoji="0" lang="en-US" sz="1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Times New Roman" pitchFamily="18" charset="0"/>
              </a:rPr>
              <a:t>	</a:t>
            </a:r>
            <a:r>
              <a:rPr kumimoji="0" lang="en-US" sz="1600" b="0" i="0" u="none" strike="noStrike" cap="none" normalizeH="0" dirty="0" smtClean="0">
                <a:ln>
                  <a:noFill/>
                </a:ln>
                <a:solidFill>
                  <a:schemeClr val="tx1"/>
                </a:solidFill>
                <a:effectLst/>
                <a:latin typeface="Arial" pitchFamily="34" charset="0"/>
                <a:ea typeface="Times New Roman" pitchFamily="18" charset="0"/>
              </a:rPr>
              <a:t>      </a:t>
            </a:r>
            <a:r>
              <a:rPr kumimoji="0" lang="en-US" sz="1600" b="0" i="0" u="none" strike="noStrike" cap="none" normalizeH="0" baseline="0" dirty="0" smtClean="0">
                <a:ln>
                  <a:noFill/>
                </a:ln>
                <a:solidFill>
                  <a:schemeClr val="tx1"/>
                </a:solidFill>
                <a:effectLst/>
                <a:latin typeface="Arial" pitchFamily="34" charset="0"/>
                <a:ea typeface="Times New Roman" pitchFamily="18" charset="0"/>
              </a:rPr>
              <a:t>1. Both parties avoid taking extreme stands on issues</a:t>
            </a:r>
            <a:endParaRPr kumimoji="0" lang="en-US" sz="1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Times New Roman" pitchFamily="18" charset="0"/>
              </a:rPr>
              <a:t>	      2. Both parties try to appear moderate to attract the largest number of voters </a:t>
            </a:r>
            <a:endParaRPr kumimoji="0" lang="en-US" sz="1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lang="en-US" sz="1600" dirty="0" smtClean="0">
                <a:latin typeface="Arial" pitchFamily="34" charset="0"/>
                <a:ea typeface="Times New Roman" pitchFamily="18" charset="0"/>
              </a:rPr>
              <a:t>	</a:t>
            </a:r>
            <a:endParaRPr kumimoji="0" lang="en-US" sz="1600" b="0" i="0" u="none" strike="noStrike" cap="none" normalizeH="0" baseline="0" dirty="0" smtClean="0">
              <a:ln>
                <a:noFill/>
              </a:ln>
              <a:solidFill>
                <a:schemeClr val="tx1"/>
              </a:solidFill>
              <a:effectLst/>
              <a:latin typeface="Arial" pitchFamily="34" charset="0"/>
            </a:endParaRPr>
          </a:p>
        </p:txBody>
      </p:sp>
      <p:pic>
        <p:nvPicPr>
          <p:cNvPr id="3074" name="Picture 2" descr="http://www.bctgm406.com/images/stand%20up.jpg"/>
          <p:cNvPicPr>
            <a:picLocks noChangeAspect="1" noChangeArrowheads="1"/>
          </p:cNvPicPr>
          <p:nvPr/>
        </p:nvPicPr>
        <p:blipFill>
          <a:blip r:embed="rId2" cstate="print"/>
          <a:srcRect/>
          <a:stretch>
            <a:fillRect/>
          </a:stretch>
        </p:blipFill>
        <p:spPr bwMode="auto">
          <a:xfrm>
            <a:off x="609600" y="2431654"/>
            <a:ext cx="3124200" cy="4198144"/>
          </a:xfrm>
          <a:prstGeom prst="rect">
            <a:avLst/>
          </a:prstGeom>
          <a:noFill/>
          <a:ln w="76200">
            <a:solidFill>
              <a:srgbClr val="0000FF"/>
            </a:solidFill>
          </a:ln>
        </p:spPr>
      </p:pic>
      <p:pic>
        <p:nvPicPr>
          <p:cNvPr id="3076" name="Picture 4" descr="http://www.chasengalleries.com/berkley/index/thumbnails/standing_strong.jpg"/>
          <p:cNvPicPr>
            <a:picLocks noChangeAspect="1" noChangeArrowheads="1"/>
          </p:cNvPicPr>
          <p:nvPr/>
        </p:nvPicPr>
        <p:blipFill>
          <a:blip r:embed="rId3" cstate="print"/>
          <a:srcRect/>
          <a:stretch>
            <a:fillRect/>
          </a:stretch>
        </p:blipFill>
        <p:spPr bwMode="auto">
          <a:xfrm>
            <a:off x="5105400" y="3124200"/>
            <a:ext cx="3276600" cy="3276600"/>
          </a:xfrm>
          <a:prstGeom prst="rect">
            <a:avLst/>
          </a:prstGeom>
          <a:noFill/>
          <a:ln w="76200">
            <a:solidFill>
              <a:srgbClr val="0000FF"/>
            </a:solidFill>
          </a:ln>
        </p:spPr>
      </p:pic>
      <p:sp>
        <p:nvSpPr>
          <p:cNvPr id="5" name="TextBox 4"/>
          <p:cNvSpPr txBox="1"/>
          <p:nvPr/>
        </p:nvSpPr>
        <p:spPr>
          <a:xfrm>
            <a:off x="6096000" y="6400800"/>
            <a:ext cx="3048000" cy="276999"/>
          </a:xfrm>
          <a:prstGeom prst="rect">
            <a:avLst/>
          </a:prstGeom>
          <a:noFill/>
        </p:spPr>
        <p:txBody>
          <a:bodyPr wrap="square" rtlCol="0">
            <a:spAutoFit/>
          </a:bodyPr>
          <a:lstStyle/>
          <a:p>
            <a:r>
              <a:rPr lang="en-US" sz="1200" dirty="0" smtClean="0"/>
              <a:t>     Standing Strong   by Holland Berkley</a:t>
            </a:r>
            <a:endParaRPr lang="en-US" sz="1200"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1"/>
          <p:cNvSpPr>
            <a:spLocks noChangeArrowheads="1"/>
          </p:cNvSpPr>
          <p:nvPr/>
        </p:nvSpPr>
        <p:spPr bwMode="auto">
          <a:xfrm>
            <a:off x="228600" y="1076487"/>
            <a:ext cx="8763000" cy="1815882"/>
          </a:xfrm>
          <a:prstGeom prst="rect">
            <a:avLst/>
          </a:prstGeom>
          <a:noFill/>
          <a:ln w="76200">
            <a:solidFill>
              <a:schemeClr val="bg2">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ea typeface="Times New Roman" pitchFamily="18" charset="0"/>
              </a:rPr>
              <a:t>Government Involvement</a:t>
            </a:r>
            <a:endParaRPr kumimoji="0" lang="en-US" sz="1600" b="1"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sng" strike="noStrike" cap="none" normalizeH="0" baseline="0" dirty="0" smtClean="0">
                <a:ln>
                  <a:noFill/>
                </a:ln>
                <a:solidFill>
                  <a:srgbClr val="0000FF"/>
                </a:solidFill>
                <a:effectLst/>
                <a:latin typeface="Arial" pitchFamily="34" charset="0"/>
                <a:ea typeface="Times New Roman" pitchFamily="18" charset="0"/>
              </a:rPr>
              <a:t>Democrats </a:t>
            </a:r>
            <a:r>
              <a:rPr kumimoji="0" lang="en-US" sz="1600" b="0" i="0" u="none" strike="noStrike" cap="none" normalizeH="0" baseline="0" dirty="0" smtClean="0">
                <a:ln>
                  <a:noFill/>
                </a:ln>
                <a:solidFill>
                  <a:schemeClr val="tx1"/>
                </a:solidFill>
                <a:effectLst/>
                <a:latin typeface="Arial" pitchFamily="34" charset="0"/>
                <a:ea typeface="Times New Roman" pitchFamily="18" charset="0"/>
              </a:rPr>
              <a:t>– tend to favor stronger government control</a:t>
            </a:r>
            <a:r>
              <a:rPr kumimoji="0" lang="en-US" sz="1600" b="0" i="0" u="none" strike="noStrike" cap="none" normalizeH="0" dirty="0" smtClean="0">
                <a:ln>
                  <a:noFill/>
                </a:ln>
                <a:solidFill>
                  <a:schemeClr val="tx1"/>
                </a:solidFill>
                <a:effectLst/>
                <a:latin typeface="Arial" pitchFamily="34" charset="0"/>
                <a:ea typeface="Times New Roman" pitchFamily="18" charset="0"/>
              </a:rPr>
              <a:t> and </a:t>
            </a:r>
            <a:r>
              <a:rPr kumimoji="0" lang="en-US" sz="1600" b="0" i="0" u="none" strike="noStrike" cap="none" normalizeH="0" baseline="0" dirty="0" smtClean="0">
                <a:ln>
                  <a:noFill/>
                </a:ln>
                <a:solidFill>
                  <a:schemeClr val="tx1"/>
                </a:solidFill>
                <a:effectLst/>
                <a:latin typeface="Arial" pitchFamily="34" charset="0"/>
                <a:ea typeface="Times New Roman" pitchFamily="18" charset="0"/>
              </a:rPr>
              <a:t>having more 		</a:t>
            </a:r>
            <a:r>
              <a:rPr kumimoji="0" lang="en-US" sz="1600" b="0" i="0" u="none" strike="noStrike" cap="none" normalizeH="0" dirty="0" smtClean="0">
                <a:ln>
                  <a:noFill/>
                </a:ln>
                <a:solidFill>
                  <a:schemeClr val="tx1"/>
                </a:solidFill>
                <a:effectLst/>
                <a:latin typeface="Arial" pitchFamily="34" charset="0"/>
                <a:ea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lang="en-US" sz="1600" dirty="0" smtClean="0">
                <a:latin typeface="Arial" pitchFamily="34" charset="0"/>
                <a:ea typeface="Times New Roman" pitchFamily="18" charset="0"/>
              </a:rPr>
              <a:t>              </a:t>
            </a:r>
            <a:r>
              <a:rPr kumimoji="0" lang="en-US" sz="1600" b="0" i="0" u="none" strike="noStrike" cap="none" normalizeH="0" baseline="0" dirty="0" smtClean="0">
                <a:ln>
                  <a:noFill/>
                </a:ln>
                <a:solidFill>
                  <a:schemeClr val="tx1"/>
                </a:solidFill>
                <a:effectLst/>
                <a:latin typeface="Arial" pitchFamily="34" charset="0"/>
                <a:ea typeface="Times New Roman" pitchFamily="18" charset="0"/>
              </a:rPr>
              <a:t> decision making capabilities with less central government involvement and regulation		</a:t>
            </a:r>
            <a:endParaRPr kumimoji="0" lang="en-US" sz="1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sng" strike="noStrike" cap="none" normalizeH="0" baseline="0" dirty="0" smtClean="0">
                <a:ln>
                  <a:noFill/>
                </a:ln>
                <a:solidFill>
                  <a:srgbClr val="FF0000"/>
                </a:solidFill>
                <a:effectLst/>
                <a:latin typeface="Arial" pitchFamily="34" charset="0"/>
                <a:ea typeface="Times New Roman" pitchFamily="18" charset="0"/>
              </a:rPr>
              <a:t>Republicans</a:t>
            </a:r>
            <a:r>
              <a:rPr kumimoji="0" lang="en-US" sz="1600" b="0" i="0" u="none" strike="noStrike" cap="none" normalizeH="0" baseline="0" dirty="0" smtClean="0">
                <a:ln>
                  <a:noFill/>
                </a:ln>
                <a:solidFill>
                  <a:srgbClr val="FF0000"/>
                </a:solidFill>
                <a:effectLst/>
                <a:latin typeface="Arial" pitchFamily="34" charset="0"/>
                <a:ea typeface="Times New Roman" pitchFamily="18" charset="0"/>
              </a:rPr>
              <a:t> </a:t>
            </a:r>
            <a:r>
              <a:rPr kumimoji="0" lang="en-US" sz="1600" b="0" i="0" u="none" strike="noStrike" cap="none" normalizeH="0" baseline="0" dirty="0" smtClean="0">
                <a:ln>
                  <a:noFill/>
                </a:ln>
                <a:solidFill>
                  <a:schemeClr val="tx1"/>
                </a:solidFill>
                <a:effectLst/>
                <a:latin typeface="Arial" pitchFamily="34" charset="0"/>
                <a:ea typeface="Times New Roman" pitchFamily="18" charset="0"/>
              </a:rPr>
              <a:t>– tend to favor state governments having more decision making capabilities with </a:t>
            </a:r>
          </a:p>
          <a:p>
            <a:pPr marL="0" marR="0" lvl="0" indent="0" algn="l" defTabSz="914400" rtl="0" eaLnBrk="0" fontAlgn="base" latinLnBrk="0" hangingPunct="0">
              <a:lnSpc>
                <a:spcPct val="100000"/>
              </a:lnSpc>
              <a:spcBef>
                <a:spcPct val="0"/>
              </a:spcBef>
              <a:spcAft>
                <a:spcPct val="0"/>
              </a:spcAft>
              <a:buClrTx/>
              <a:buSzTx/>
              <a:buFontTx/>
              <a:buNone/>
              <a:tabLst/>
            </a:pPr>
            <a:r>
              <a:rPr lang="en-US" sz="1600" dirty="0" smtClean="0">
                <a:latin typeface="Arial" pitchFamily="34" charset="0"/>
                <a:ea typeface="Times New Roman" pitchFamily="18" charset="0"/>
              </a:rPr>
              <a:t>	</a:t>
            </a:r>
            <a:r>
              <a:rPr kumimoji="0" lang="en-US" sz="1600" b="0" i="0" u="none" strike="noStrike" cap="none" normalizeH="0" baseline="0" dirty="0" smtClean="0">
                <a:ln>
                  <a:noFill/>
                </a:ln>
                <a:solidFill>
                  <a:schemeClr val="tx1"/>
                </a:solidFill>
                <a:effectLst/>
                <a:latin typeface="Arial" pitchFamily="34" charset="0"/>
                <a:ea typeface="Times New Roman" pitchFamily="18" charset="0"/>
              </a:rPr>
              <a:t>less central government involvement and regulation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pitchFamily="34" charset="0"/>
            </a:endParaRPr>
          </a:p>
        </p:txBody>
      </p:sp>
      <p:sp>
        <p:nvSpPr>
          <p:cNvPr id="65538" name="Rectangle 2"/>
          <p:cNvSpPr>
            <a:spLocks noChangeArrowheads="1"/>
          </p:cNvSpPr>
          <p:nvPr/>
        </p:nvSpPr>
        <p:spPr bwMode="auto">
          <a:xfrm>
            <a:off x="228600" y="3217902"/>
            <a:ext cx="8686800" cy="1107996"/>
          </a:xfrm>
          <a:prstGeom prst="rect">
            <a:avLst/>
          </a:prstGeom>
          <a:noFill/>
          <a:ln w="76200">
            <a:solidFill>
              <a:srgbClr val="9933FF"/>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effectLst/>
                <a:latin typeface="Arial" pitchFamily="34" charset="0"/>
                <a:ea typeface="Times New Roman" pitchFamily="18" charset="0"/>
              </a:rPr>
              <a:t>Taxes</a:t>
            </a:r>
            <a:endParaRPr kumimoji="0" lang="en-US" sz="1600" b="1" i="0" u="none" strike="noStrike" cap="none" normalizeH="0" baseline="0" dirty="0" smtClean="0">
              <a:ln>
                <a:noFill/>
              </a:ln>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FF"/>
                </a:solidFill>
                <a:effectLst/>
                <a:latin typeface="Arial" pitchFamily="34" charset="0"/>
                <a:ea typeface="Times New Roman" pitchFamily="18" charset="0"/>
              </a:rPr>
              <a:t>	   </a:t>
            </a:r>
            <a:r>
              <a:rPr kumimoji="0" lang="en-US" sz="1600" b="0" i="0" u="sng" strike="noStrike" cap="none" normalizeH="0" baseline="0" dirty="0" smtClean="0">
                <a:ln>
                  <a:noFill/>
                </a:ln>
                <a:solidFill>
                  <a:srgbClr val="0000FF"/>
                </a:solidFill>
                <a:effectLst/>
                <a:latin typeface="Arial" pitchFamily="34" charset="0"/>
                <a:ea typeface="Times New Roman" pitchFamily="18" charset="0"/>
              </a:rPr>
              <a:t> Democrats </a:t>
            </a:r>
            <a:r>
              <a:rPr kumimoji="0" lang="en-US" sz="1600" b="0" i="0" u="none" strike="noStrike" cap="none" normalizeH="0" baseline="0" dirty="0" smtClean="0">
                <a:ln>
                  <a:noFill/>
                </a:ln>
                <a:solidFill>
                  <a:schemeClr val="tx1"/>
                </a:solidFill>
                <a:effectLst/>
                <a:latin typeface="Arial" pitchFamily="34" charset="0"/>
                <a:ea typeface="Times New Roman" pitchFamily="18" charset="0"/>
              </a:rPr>
              <a:t>– favor tax cuts for small businesses and self-employed</a:t>
            </a:r>
            <a:endParaRPr kumimoji="0" lang="en-US" sz="1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Times New Roman" pitchFamily="18" charset="0"/>
              </a:rPr>
              <a:t>	</a:t>
            </a:r>
            <a:r>
              <a:rPr kumimoji="0" lang="en-US" sz="1600" b="0" i="0" u="sng" strike="noStrike" cap="none" normalizeH="0" baseline="0" dirty="0" smtClean="0">
                <a:ln>
                  <a:noFill/>
                </a:ln>
                <a:solidFill>
                  <a:schemeClr val="tx1"/>
                </a:solidFill>
                <a:effectLst/>
                <a:latin typeface="Arial" pitchFamily="34" charset="0"/>
                <a:ea typeface="Times New Roman" pitchFamily="18" charset="0"/>
              </a:rPr>
              <a:t>    </a:t>
            </a:r>
            <a:r>
              <a:rPr kumimoji="0" lang="en-US" sz="1600" b="0" i="0" u="sng" strike="noStrike" cap="none" normalizeH="0" baseline="0" dirty="0" smtClean="0">
                <a:ln>
                  <a:noFill/>
                </a:ln>
                <a:solidFill>
                  <a:srgbClr val="FF0000"/>
                </a:solidFill>
                <a:effectLst/>
                <a:latin typeface="Arial" pitchFamily="34" charset="0"/>
                <a:ea typeface="Times New Roman" pitchFamily="18" charset="0"/>
              </a:rPr>
              <a:t>Republicans </a:t>
            </a:r>
            <a:r>
              <a:rPr kumimoji="0" lang="en-US" sz="1600" b="0" i="0" u="none" strike="noStrike" cap="none" normalizeH="0" baseline="0" dirty="0" smtClean="0">
                <a:ln>
                  <a:noFill/>
                </a:ln>
                <a:solidFill>
                  <a:schemeClr val="tx1"/>
                </a:solidFill>
                <a:effectLst/>
                <a:latin typeface="Arial" pitchFamily="34" charset="0"/>
                <a:ea typeface="Times New Roman" pitchFamily="18" charset="0"/>
              </a:rPr>
              <a:t>– favors an across the board tax cut</a:t>
            </a:r>
            <a:endParaRPr kumimoji="0" lang="en-US" sz="1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65539" name="Rectangle 3"/>
          <p:cNvSpPr>
            <a:spLocks noChangeArrowheads="1"/>
          </p:cNvSpPr>
          <p:nvPr/>
        </p:nvSpPr>
        <p:spPr bwMode="auto">
          <a:xfrm>
            <a:off x="304800" y="4981284"/>
            <a:ext cx="8610600" cy="1354217"/>
          </a:xfrm>
          <a:prstGeom prst="rect">
            <a:avLst/>
          </a:prstGeom>
          <a:noFill/>
          <a:ln w="76200">
            <a:solidFill>
              <a:srgbClr val="FFC000"/>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Times New Roman" pitchFamily="18" charset="0"/>
              </a:rPr>
              <a:t>. </a:t>
            </a:r>
            <a:r>
              <a:rPr kumimoji="0" lang="en-US" sz="1600" b="1" i="0" u="none" strike="noStrike" cap="none" normalizeH="0" baseline="0" dirty="0" smtClean="0">
                <a:ln>
                  <a:noFill/>
                </a:ln>
                <a:solidFill>
                  <a:schemeClr val="tx1"/>
                </a:solidFill>
                <a:effectLst/>
                <a:latin typeface="Arial" pitchFamily="34" charset="0"/>
                <a:ea typeface="Times New Roman" pitchFamily="18" charset="0"/>
              </a:rPr>
              <a:t>Health Care</a:t>
            </a:r>
            <a:endParaRPr kumimoji="0" lang="en-US" sz="800" b="1"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Times New Roman" pitchFamily="18" charset="0"/>
              </a:rPr>
              <a:t> </a:t>
            </a:r>
            <a:r>
              <a:rPr kumimoji="0" lang="en-US" sz="1600" b="0" i="0" u="sng" strike="noStrike" cap="none" normalizeH="0" baseline="0" dirty="0" smtClean="0">
                <a:ln>
                  <a:noFill/>
                </a:ln>
                <a:solidFill>
                  <a:srgbClr val="0000FF"/>
                </a:solidFill>
                <a:effectLst/>
                <a:latin typeface="Arial" pitchFamily="34" charset="0"/>
                <a:ea typeface="Times New Roman" pitchFamily="18" charset="0"/>
              </a:rPr>
              <a:t>Democrats</a:t>
            </a:r>
            <a:r>
              <a:rPr kumimoji="0" lang="en-US" sz="1600" b="0" i="0" u="none" strike="noStrike" cap="none" normalizeH="0" baseline="0" dirty="0" smtClean="0">
                <a:ln>
                  <a:noFill/>
                </a:ln>
                <a:solidFill>
                  <a:schemeClr val="tx1"/>
                </a:solidFill>
                <a:effectLst/>
                <a:latin typeface="Arial" pitchFamily="34" charset="0"/>
                <a:ea typeface="Times New Roman" pitchFamily="18" charset="0"/>
              </a:rPr>
              <a:t> – supports the government providing options for all individuals</a:t>
            </a:r>
            <a:endParaRPr lang="en-US" sz="800" dirty="0" smtClean="0">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Times New Roman" pitchFamily="18" charset="0"/>
              </a:rPr>
              <a:t> </a:t>
            </a:r>
            <a:r>
              <a:rPr kumimoji="0" lang="en-US" sz="1600" b="0" i="0" u="sng" strike="noStrike" cap="none" normalizeH="0" baseline="0" dirty="0" smtClean="0">
                <a:ln>
                  <a:noFill/>
                </a:ln>
                <a:solidFill>
                  <a:srgbClr val="FF0000"/>
                </a:solidFill>
                <a:effectLst/>
                <a:latin typeface="Arial" pitchFamily="34" charset="0"/>
                <a:ea typeface="Times New Roman" pitchFamily="18" charset="0"/>
              </a:rPr>
              <a:t>Republicans</a:t>
            </a:r>
            <a:r>
              <a:rPr kumimoji="0" lang="en-US" sz="1600" b="0" i="0" u="none" strike="noStrike" cap="none" normalizeH="0" baseline="0" dirty="0" smtClean="0">
                <a:ln>
                  <a:noFill/>
                </a:ln>
                <a:solidFill>
                  <a:schemeClr val="tx1"/>
                </a:solidFill>
                <a:effectLst/>
                <a:latin typeface="Arial" pitchFamily="34" charset="0"/>
                <a:ea typeface="Times New Roman" pitchFamily="18" charset="0"/>
              </a:rPr>
              <a:t> – support people taking responsibility for themselves and allowing </a:t>
            </a:r>
            <a:endParaRPr kumimoji="0" lang="en-US" sz="8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Times New Roman" pitchFamily="18" charset="0"/>
              </a:rPr>
              <a:t>			businesses and individuals to handle these issue</a:t>
            </a:r>
            <a:endParaRPr kumimoji="0" lang="en-US" sz="8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5" name="TextBox 4"/>
          <p:cNvSpPr txBox="1"/>
          <p:nvPr/>
        </p:nvSpPr>
        <p:spPr>
          <a:xfrm>
            <a:off x="3048000" y="304800"/>
            <a:ext cx="2514600" cy="461665"/>
          </a:xfrm>
          <a:prstGeom prst="rect">
            <a:avLst/>
          </a:prstGeom>
          <a:noFill/>
          <a:ln w="76200">
            <a:solidFill>
              <a:srgbClr val="C252BA"/>
            </a:solidFill>
          </a:ln>
          <a:effectLst>
            <a:glow rad="228600">
              <a:schemeClr val="accent6">
                <a:satMod val="175000"/>
                <a:alpha val="40000"/>
              </a:schemeClr>
            </a:glow>
          </a:effectLst>
        </p:spPr>
        <p:txBody>
          <a:bodyPr wrap="square" rtlCol="0">
            <a:spAutoFit/>
          </a:bodyPr>
          <a:lstStyle/>
          <a:p>
            <a:r>
              <a:rPr lang="en-US" sz="2400" dirty="0" smtClean="0">
                <a:latin typeface="Biondi" pitchFamily="2" charset="0"/>
              </a:rPr>
              <a:t> differences</a:t>
            </a:r>
            <a:endParaRPr lang="en-US" sz="2400" dirty="0">
              <a:latin typeface="Biondi" pitchFamily="2"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1"/>
          <p:cNvSpPr>
            <a:spLocks noChangeArrowheads="1"/>
          </p:cNvSpPr>
          <p:nvPr/>
        </p:nvSpPr>
        <p:spPr bwMode="auto">
          <a:xfrm>
            <a:off x="228600" y="588801"/>
            <a:ext cx="8610600" cy="2154436"/>
          </a:xfrm>
          <a:prstGeom prst="rect">
            <a:avLst/>
          </a:prstGeom>
          <a:noFill/>
          <a:ln w="76200">
            <a:solidFill>
              <a:srgbClr val="FF00FF"/>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ea typeface="Times New Roman" pitchFamily="18" charset="0"/>
              </a:rPr>
              <a:t>Education</a:t>
            </a:r>
          </a:p>
          <a:p>
            <a:pPr marL="0" marR="0" lvl="0" indent="457200" algn="l" defTabSz="914400" rtl="0" eaLnBrk="1" fontAlgn="base" latinLnBrk="0" hangingPunct="1">
              <a:lnSpc>
                <a:spcPct val="100000"/>
              </a:lnSpc>
              <a:spcBef>
                <a:spcPct val="0"/>
              </a:spcBef>
              <a:spcAft>
                <a:spcPct val="0"/>
              </a:spcAft>
              <a:buClrTx/>
              <a:buSzTx/>
              <a:buFontTx/>
              <a:buNone/>
              <a:tabLst/>
            </a:pPr>
            <a:r>
              <a:rPr kumimoji="0" lang="en-US" sz="1600" b="0" i="0" u="sng" strike="noStrike" cap="none" normalizeH="0" baseline="0" dirty="0" smtClean="0">
                <a:ln>
                  <a:noFill/>
                </a:ln>
                <a:solidFill>
                  <a:srgbClr val="0000FF"/>
                </a:solidFill>
                <a:effectLst/>
                <a:latin typeface="Arial" pitchFamily="34" charset="0"/>
                <a:ea typeface="Times New Roman" pitchFamily="18" charset="0"/>
              </a:rPr>
              <a:t>Democrats</a:t>
            </a:r>
            <a:r>
              <a:rPr kumimoji="0" lang="en-US" sz="1600" b="0" i="0" u="none" strike="noStrike" cap="none" normalizeH="0" baseline="0" dirty="0" smtClean="0">
                <a:ln>
                  <a:noFill/>
                </a:ln>
                <a:solidFill>
                  <a:schemeClr val="tx1"/>
                </a:solidFill>
                <a:effectLst/>
                <a:latin typeface="Arial" pitchFamily="34" charset="0"/>
                <a:ea typeface="Times New Roman" pitchFamily="18" charset="0"/>
              </a:rPr>
              <a:t> –support public schools being funded to provide quality education for all</a:t>
            </a:r>
          </a:p>
          <a:p>
            <a:pPr marL="0" marR="0" lvl="0" indent="457200" algn="l" defTabSz="914400" rtl="0" eaLnBrk="1" fontAlgn="base" latinLnBrk="0" hangingPunct="1">
              <a:lnSpc>
                <a:spcPct val="100000"/>
              </a:lnSpc>
              <a:spcBef>
                <a:spcPct val="0"/>
              </a:spcBef>
              <a:spcAft>
                <a:spcPct val="0"/>
              </a:spcAft>
              <a:buClrTx/>
              <a:buSzTx/>
              <a:buFontTx/>
              <a:buNone/>
              <a:tabLst/>
            </a:pPr>
            <a:r>
              <a:rPr lang="en-US" sz="1600" dirty="0" smtClean="0">
                <a:latin typeface="Arial" pitchFamily="34" charset="0"/>
              </a:rPr>
              <a:t>		</a:t>
            </a:r>
            <a:r>
              <a:rPr kumimoji="0" lang="en-US" sz="1600" b="0" i="0" u="none" strike="noStrike" cap="none" normalizeH="0" baseline="0" dirty="0" smtClean="0">
                <a:ln>
                  <a:noFill/>
                </a:ln>
                <a:solidFill>
                  <a:schemeClr val="tx1"/>
                </a:solidFill>
                <a:effectLst/>
                <a:latin typeface="Arial" pitchFamily="34" charset="0"/>
                <a:ea typeface="Times New Roman" pitchFamily="18" charset="0"/>
              </a:rPr>
              <a:t>citizens regardless of socio-economic status.</a:t>
            </a:r>
            <a:endParaRPr kumimoji="0" lang="en-US" sz="800" b="0" i="0" u="none" strike="noStrike" cap="none" normalizeH="0" baseline="0" dirty="0" smtClean="0">
              <a:ln>
                <a:noFill/>
              </a:ln>
              <a:solidFill>
                <a:schemeClr val="tx1"/>
              </a:solidFill>
              <a:effectLst/>
              <a:latin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en-US" sz="1600" b="0" i="0" u="sng" strike="noStrike" cap="none" normalizeH="0" baseline="0" dirty="0" smtClean="0">
              <a:ln>
                <a:noFill/>
              </a:ln>
              <a:solidFill>
                <a:srgbClr val="FF0000"/>
              </a:solidFill>
              <a:effectLst/>
              <a:latin typeface="Arial" pitchFamily="34" charset="0"/>
              <a:ea typeface="Times New Roman" pitchFamily="18"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sz="1600" b="0" i="0" u="sng" strike="noStrike" cap="none" normalizeH="0" baseline="0" dirty="0" smtClean="0">
                <a:ln>
                  <a:noFill/>
                </a:ln>
                <a:solidFill>
                  <a:srgbClr val="FF0000"/>
                </a:solidFill>
                <a:effectLst/>
                <a:latin typeface="Arial" pitchFamily="34" charset="0"/>
                <a:ea typeface="Times New Roman" pitchFamily="18" charset="0"/>
              </a:rPr>
              <a:t>Republicans </a:t>
            </a:r>
            <a:r>
              <a:rPr kumimoji="0" lang="en-US" sz="1600" b="0" i="0" u="none" strike="noStrike" cap="none" normalizeH="0" baseline="0" dirty="0" smtClean="0">
                <a:ln>
                  <a:noFill/>
                </a:ln>
                <a:solidFill>
                  <a:schemeClr val="tx1"/>
                </a:solidFill>
                <a:effectLst/>
                <a:latin typeface="Arial" pitchFamily="34" charset="0"/>
                <a:ea typeface="Times New Roman" pitchFamily="18" charset="0"/>
              </a:rPr>
              <a:t>– promote school choice on all levels, supports an increase in student 			loan programs, support the voucher system and no child left behind, </a:t>
            </a:r>
          </a:p>
          <a:p>
            <a:pPr marL="0" marR="0" lvl="0" indent="457200" algn="l" defTabSz="914400" rtl="0" eaLnBrk="0" fontAlgn="base" latinLnBrk="0" hangingPunct="0">
              <a:lnSpc>
                <a:spcPct val="100000"/>
              </a:lnSpc>
              <a:spcBef>
                <a:spcPct val="0"/>
              </a:spcBef>
              <a:spcAft>
                <a:spcPct val="0"/>
              </a:spcAft>
              <a:buClrTx/>
              <a:buSzTx/>
              <a:buFontTx/>
              <a:buNone/>
              <a:tabLst/>
            </a:pPr>
            <a:r>
              <a:rPr lang="en-US" sz="1600" dirty="0" smtClean="0">
                <a:latin typeface="Arial" pitchFamily="34" charset="0"/>
                <a:ea typeface="Times New Roman" pitchFamily="18" charset="0"/>
              </a:rPr>
              <a:t>		</a:t>
            </a:r>
            <a:r>
              <a:rPr kumimoji="0" lang="en-US" sz="1600" b="0" i="0" u="none" strike="noStrike" cap="none" normalizeH="0" baseline="0" dirty="0" smtClean="0">
                <a:ln>
                  <a:noFill/>
                </a:ln>
                <a:solidFill>
                  <a:schemeClr val="tx1"/>
                </a:solidFill>
                <a:effectLst/>
                <a:latin typeface="Arial" pitchFamily="34" charset="0"/>
                <a:ea typeface="Times New Roman" pitchFamily="18" charset="0"/>
              </a:rPr>
              <a:t>accountability for teachers</a:t>
            </a: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66562" name="Rectangle 2"/>
          <p:cNvSpPr>
            <a:spLocks noChangeArrowheads="1"/>
          </p:cNvSpPr>
          <p:nvPr/>
        </p:nvSpPr>
        <p:spPr bwMode="auto">
          <a:xfrm>
            <a:off x="457200" y="3429000"/>
            <a:ext cx="8077200" cy="1077218"/>
          </a:xfrm>
          <a:prstGeom prst="rect">
            <a:avLst/>
          </a:prstGeom>
          <a:noFill/>
          <a:ln w="76200">
            <a:solidFill>
              <a:srgbClr val="00CC00"/>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ea typeface="Times New Roman" pitchFamily="18" charset="0"/>
              </a:rPr>
              <a:t>Homosexuality</a:t>
            </a:r>
            <a:endParaRPr kumimoji="0" lang="en-US" sz="800" b="1"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Times New Roman" pitchFamily="18" charset="0"/>
              </a:rPr>
              <a:t>		</a:t>
            </a:r>
            <a:r>
              <a:rPr kumimoji="0" lang="en-US" sz="1600" b="0" i="0" u="sng" strike="noStrike" cap="none" normalizeH="0" baseline="0" dirty="0" smtClean="0">
                <a:ln>
                  <a:noFill/>
                </a:ln>
                <a:solidFill>
                  <a:srgbClr val="0000FF"/>
                </a:solidFill>
                <a:effectLst/>
                <a:latin typeface="Arial" pitchFamily="34" charset="0"/>
                <a:ea typeface="Times New Roman" pitchFamily="18" charset="0"/>
              </a:rPr>
              <a:t>Democrats </a:t>
            </a:r>
            <a:r>
              <a:rPr kumimoji="0" lang="en-US" sz="1600" b="0" i="0" u="none" strike="noStrike" cap="none" normalizeH="0" baseline="0" dirty="0" smtClean="0">
                <a:ln>
                  <a:noFill/>
                </a:ln>
                <a:solidFill>
                  <a:schemeClr val="tx1"/>
                </a:solidFill>
                <a:effectLst/>
                <a:latin typeface="Arial" pitchFamily="34" charset="0"/>
                <a:ea typeface="Times New Roman" pitchFamily="18" charset="0"/>
              </a:rPr>
              <a:t>: more tolerant  and accepting</a:t>
            </a:r>
            <a:endParaRPr kumimoji="0" lang="en-US" sz="8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Times New Roman" pitchFamily="18" charset="0"/>
              </a:rPr>
              <a:t>		</a:t>
            </a:r>
            <a:r>
              <a:rPr kumimoji="0" lang="en-US" sz="1600" b="0" i="0" u="sng" strike="noStrike" cap="none" normalizeH="0" baseline="0" dirty="0" smtClean="0">
                <a:ln>
                  <a:noFill/>
                </a:ln>
                <a:solidFill>
                  <a:srgbClr val="FF0000"/>
                </a:solidFill>
                <a:effectLst/>
                <a:latin typeface="Arial" pitchFamily="34" charset="0"/>
                <a:ea typeface="Times New Roman" pitchFamily="18" charset="0"/>
              </a:rPr>
              <a:t>Republican</a:t>
            </a:r>
            <a:r>
              <a:rPr kumimoji="0" lang="en-US" sz="1600" b="0" i="0" u="none" strike="noStrike" cap="none" normalizeH="0" baseline="0" dirty="0" smtClean="0">
                <a:ln>
                  <a:noFill/>
                </a:ln>
                <a:solidFill>
                  <a:schemeClr val="tx1"/>
                </a:solidFill>
                <a:effectLst/>
                <a:latin typeface="Arial" pitchFamily="34" charset="0"/>
                <a:ea typeface="Times New Roman" pitchFamily="18" charset="0"/>
              </a:rPr>
              <a:t>:  less tolerant and do not agree</a:t>
            </a:r>
            <a:r>
              <a:rPr kumimoji="0" lang="en-US" sz="1600" b="0" i="0" u="none" strike="noStrike" cap="none" normalizeH="0" dirty="0" smtClean="0">
                <a:ln>
                  <a:noFill/>
                </a:ln>
                <a:solidFill>
                  <a:schemeClr val="tx1"/>
                </a:solidFill>
                <a:effectLst/>
                <a:latin typeface="Arial" pitchFamily="34" charset="0"/>
                <a:ea typeface="Times New Roman" pitchFamily="18" charset="0"/>
              </a:rPr>
              <a:t> with legal 				recognition of same sex marriage</a:t>
            </a:r>
            <a:endParaRPr kumimoji="0" lang="en-US" sz="1800" b="0" i="0" u="none" strike="noStrike" cap="none" normalizeH="0" baseline="0" dirty="0" smtClean="0">
              <a:ln>
                <a:noFill/>
              </a:ln>
              <a:solidFill>
                <a:schemeClr val="tx1"/>
              </a:solidFill>
              <a:effectLst/>
              <a:latin typeface="Arial" pitchFamily="34" charset="0"/>
            </a:endParaRPr>
          </a:p>
        </p:txBody>
      </p:sp>
      <p:sp>
        <p:nvSpPr>
          <p:cNvPr id="4" name="TextBox 3"/>
          <p:cNvSpPr txBox="1"/>
          <p:nvPr/>
        </p:nvSpPr>
        <p:spPr>
          <a:xfrm>
            <a:off x="685800" y="4800600"/>
            <a:ext cx="7696200" cy="1569660"/>
          </a:xfrm>
          <a:prstGeom prst="rect">
            <a:avLst/>
          </a:prstGeom>
          <a:noFill/>
          <a:ln w="76200">
            <a:solidFill>
              <a:srgbClr val="0000FF"/>
            </a:solidFill>
          </a:ln>
        </p:spPr>
        <p:txBody>
          <a:bodyPr wrap="square" rtlCol="0">
            <a:spAutoFit/>
          </a:bodyPr>
          <a:lstStyle/>
          <a:p>
            <a:pPr algn="ctr"/>
            <a:r>
              <a:rPr lang="en-US" sz="1600" dirty="0" smtClean="0">
                <a:latin typeface="Arial" pitchFamily="34" charset="0"/>
                <a:cs typeface="Arial" pitchFamily="34" charset="0"/>
              </a:rPr>
              <a:t>Can you think of another topic for a plank?</a:t>
            </a:r>
          </a:p>
          <a:p>
            <a:pPr algn="ctr"/>
            <a:r>
              <a:rPr lang="en-US" sz="1600" dirty="0" smtClean="0">
                <a:latin typeface="Arial" pitchFamily="34" charset="0"/>
                <a:cs typeface="Arial" pitchFamily="34" charset="0"/>
              </a:rPr>
              <a:t>_______________________</a:t>
            </a:r>
          </a:p>
          <a:p>
            <a:r>
              <a:rPr lang="en-US" sz="1600" u="sng" dirty="0" smtClean="0">
                <a:solidFill>
                  <a:srgbClr val="0000FF"/>
                </a:solidFill>
                <a:latin typeface="Arial" pitchFamily="34" charset="0"/>
                <a:cs typeface="Arial" pitchFamily="34" charset="0"/>
              </a:rPr>
              <a:t>Democrats:</a:t>
            </a:r>
          </a:p>
          <a:p>
            <a:pPr algn="ctr"/>
            <a:endParaRPr lang="en-US" sz="1600" dirty="0" smtClean="0">
              <a:latin typeface="Arial" pitchFamily="34" charset="0"/>
              <a:cs typeface="Arial" pitchFamily="34" charset="0"/>
            </a:endParaRPr>
          </a:p>
          <a:p>
            <a:r>
              <a:rPr lang="en-US" sz="1600" u="sng" dirty="0" smtClean="0">
                <a:solidFill>
                  <a:srgbClr val="FF0000"/>
                </a:solidFill>
                <a:latin typeface="Arial" pitchFamily="34" charset="0"/>
                <a:cs typeface="Arial" pitchFamily="34" charset="0"/>
              </a:rPr>
              <a:t>Republicans:</a:t>
            </a:r>
          </a:p>
          <a:p>
            <a:endParaRPr lang="en-US" sz="1600" u="sng" dirty="0">
              <a:solidFill>
                <a:srgbClr val="FF0000"/>
              </a:solidFill>
              <a:latin typeface="Arial" pitchFamily="34" charset="0"/>
              <a:cs typeface="Arial"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http://www.turnmaineblue.com/wp-content/uploads/2010/01/Political-Campaings.jpg"/>
          <p:cNvPicPr>
            <a:picLocks noChangeAspect="1" noChangeArrowheads="1"/>
          </p:cNvPicPr>
          <p:nvPr/>
        </p:nvPicPr>
        <p:blipFill>
          <a:blip r:embed="rId2" cstate="print"/>
          <a:srcRect/>
          <a:stretch>
            <a:fillRect/>
          </a:stretch>
        </p:blipFill>
        <p:spPr bwMode="auto">
          <a:xfrm>
            <a:off x="0" y="1447801"/>
            <a:ext cx="4495800" cy="3250514"/>
          </a:xfrm>
          <a:prstGeom prst="rect">
            <a:avLst/>
          </a:prstGeom>
          <a:noFill/>
        </p:spPr>
      </p:pic>
      <p:sp>
        <p:nvSpPr>
          <p:cNvPr id="3" name="Rectangle 2"/>
          <p:cNvSpPr/>
          <p:nvPr/>
        </p:nvSpPr>
        <p:spPr>
          <a:xfrm>
            <a:off x="0" y="0"/>
            <a:ext cx="9144000" cy="1477328"/>
          </a:xfrm>
          <a:prstGeom prst="rect">
            <a:avLst/>
          </a:prstGeom>
          <a:solidFill>
            <a:srgbClr val="00CC00"/>
          </a:solidFill>
        </p:spPr>
        <p:txBody>
          <a:bodyPr wrap="square">
            <a:spAutoFit/>
          </a:bodyPr>
          <a:lstStyle/>
          <a:p>
            <a:pPr lvl="0" eaLnBrk="0" fontAlgn="base" hangingPunct="0">
              <a:spcBef>
                <a:spcPct val="0"/>
              </a:spcBef>
              <a:spcAft>
                <a:spcPct val="0"/>
              </a:spcAft>
            </a:pPr>
            <a:endParaRPr kumimoji="0" lang="en-US" b="0" i="0" u="none" strike="noStrike" cap="none" normalizeH="0" baseline="0" dirty="0" smtClean="0">
              <a:ln>
                <a:noFill/>
              </a:ln>
              <a:solidFill>
                <a:schemeClr val="tx1"/>
              </a:solidFill>
              <a:effectLst/>
              <a:latin typeface="Arial" pitchFamily="34" charset="0"/>
              <a:ea typeface="Times New Roman" pitchFamily="18" charset="0"/>
            </a:endParaRPr>
          </a:p>
          <a:p>
            <a:pPr lvl="0" eaLnBrk="0" fontAlgn="base" hangingPunct="0">
              <a:spcBef>
                <a:spcPct val="0"/>
              </a:spcBef>
              <a:spcAft>
                <a:spcPct val="0"/>
              </a:spcAft>
            </a:pPr>
            <a:r>
              <a:rPr kumimoji="0" lang="en-US" b="0" i="0" u="none" strike="noStrike" cap="none" normalizeH="0" baseline="0" dirty="0" smtClean="0">
                <a:ln>
                  <a:noFill/>
                </a:ln>
                <a:solidFill>
                  <a:schemeClr val="tx1"/>
                </a:solidFill>
                <a:effectLst/>
                <a:latin typeface="Arial" pitchFamily="34" charset="0"/>
                <a:ea typeface="Times New Roman" pitchFamily="18" charset="0"/>
              </a:rPr>
              <a:t>E. Get citizens involved – provide a venue for citizens to get involved</a:t>
            </a:r>
            <a:endParaRPr kumimoji="0" lang="en-US" b="0" i="0" u="none" strike="noStrike" cap="none" normalizeH="0" baseline="0" dirty="0" smtClean="0">
              <a:ln>
                <a:noFill/>
              </a:ln>
              <a:solidFill>
                <a:schemeClr val="tx1"/>
              </a:solidFill>
              <a:effectLst/>
              <a:latin typeface="Arial" pitchFamily="34" charset="0"/>
            </a:endParaRPr>
          </a:p>
          <a:p>
            <a:pPr lvl="0" eaLnBrk="0" fontAlgn="base" hangingPunct="0">
              <a:spcBef>
                <a:spcPct val="0"/>
              </a:spcBef>
              <a:spcAft>
                <a:spcPct val="0"/>
              </a:spcAft>
            </a:pPr>
            <a:r>
              <a:rPr kumimoji="0" lang="en-US" b="0" i="0" u="none" strike="noStrike" cap="none" normalizeH="0" baseline="0" dirty="0" smtClean="0">
                <a:ln>
                  <a:noFill/>
                </a:ln>
                <a:solidFill>
                  <a:schemeClr val="tx1"/>
                </a:solidFill>
                <a:effectLst/>
                <a:latin typeface="Arial" pitchFamily="34" charset="0"/>
                <a:ea typeface="Times New Roman" pitchFamily="18" charset="0"/>
              </a:rPr>
              <a:t>		1. Pass out campaign information</a:t>
            </a:r>
            <a:endParaRPr kumimoji="0" lang="en-US" b="0" i="0" u="none" strike="noStrike" cap="none" normalizeH="0" baseline="0" dirty="0" smtClean="0">
              <a:ln>
                <a:noFill/>
              </a:ln>
              <a:solidFill>
                <a:schemeClr val="tx1"/>
              </a:solidFill>
              <a:effectLst/>
              <a:latin typeface="Arial" pitchFamily="34" charset="0"/>
            </a:endParaRPr>
          </a:p>
          <a:p>
            <a:pPr lvl="0" eaLnBrk="0" fontAlgn="base" hangingPunct="0">
              <a:spcBef>
                <a:spcPct val="0"/>
              </a:spcBef>
              <a:spcAft>
                <a:spcPct val="0"/>
              </a:spcAft>
            </a:pPr>
            <a:r>
              <a:rPr kumimoji="0" lang="en-US" b="0" i="0" u="none" strike="noStrike" cap="none" normalizeH="0" baseline="0" dirty="0" smtClean="0">
                <a:ln>
                  <a:noFill/>
                </a:ln>
                <a:solidFill>
                  <a:schemeClr val="tx1"/>
                </a:solidFill>
                <a:effectLst/>
                <a:latin typeface="Arial" pitchFamily="34" charset="0"/>
                <a:ea typeface="Times New Roman" pitchFamily="18" charset="0"/>
              </a:rPr>
              <a:t>		2. Help raise money – picnics, dinners</a:t>
            </a:r>
            <a:endParaRPr kumimoji="0" lang="en-US" b="0" i="0" u="none" strike="noStrike" cap="none" normalizeH="0" baseline="0" dirty="0" smtClean="0">
              <a:ln>
                <a:noFill/>
              </a:ln>
              <a:solidFill>
                <a:schemeClr val="tx1"/>
              </a:solidFill>
              <a:effectLst/>
              <a:latin typeface="Arial" pitchFamily="34" charset="0"/>
            </a:endParaRPr>
          </a:p>
          <a:p>
            <a:pPr lvl="0" eaLnBrk="0" fontAlgn="base" hangingPunct="0">
              <a:spcBef>
                <a:spcPct val="0"/>
              </a:spcBef>
              <a:spcAft>
                <a:spcPct val="0"/>
              </a:spcAft>
            </a:pPr>
            <a:r>
              <a:rPr kumimoji="0" lang="en-US" b="0" i="0" u="none" strike="noStrike" cap="none" normalizeH="0" baseline="0" dirty="0" smtClean="0">
                <a:ln>
                  <a:noFill/>
                </a:ln>
                <a:solidFill>
                  <a:schemeClr val="tx1"/>
                </a:solidFill>
                <a:effectLst/>
                <a:latin typeface="Arial" pitchFamily="34" charset="0"/>
                <a:ea typeface="Times New Roman" pitchFamily="18" charset="0"/>
              </a:rPr>
              <a:t>		3. Make phone calls to prospective voters</a:t>
            </a:r>
            <a:endParaRPr kumimoji="0" lang="en-US" b="0" i="0" u="none" strike="noStrike" cap="none" normalizeH="0" baseline="0" dirty="0" smtClean="0">
              <a:ln>
                <a:noFill/>
              </a:ln>
              <a:solidFill>
                <a:schemeClr val="tx1"/>
              </a:solidFill>
              <a:effectLst/>
              <a:latin typeface="Arial" pitchFamily="34" charset="0"/>
            </a:endParaRPr>
          </a:p>
        </p:txBody>
      </p:sp>
      <p:pic>
        <p:nvPicPr>
          <p:cNvPr id="30725" name="Picture 5" descr="http://lh4.ggpht.com/_iXbgzky4yV8/SHIydFeRRgI/AAAAAAAAAU8/mYc7W4keC4s/July+4+events+207.jpg"/>
          <p:cNvPicPr>
            <a:picLocks noChangeAspect="1" noChangeArrowheads="1"/>
          </p:cNvPicPr>
          <p:nvPr/>
        </p:nvPicPr>
        <p:blipFill>
          <a:blip r:embed="rId3" cstate="print"/>
          <a:srcRect/>
          <a:stretch>
            <a:fillRect/>
          </a:stretch>
        </p:blipFill>
        <p:spPr bwMode="auto">
          <a:xfrm>
            <a:off x="4476749" y="3754520"/>
            <a:ext cx="4667251" cy="3103481"/>
          </a:xfrm>
          <a:prstGeom prst="rect">
            <a:avLst/>
          </a:prstGeom>
          <a:noFill/>
        </p:spPr>
      </p:pic>
      <p:pic>
        <p:nvPicPr>
          <p:cNvPr id="6" name="Picture 3" descr="Modern Political Campaign"/>
          <p:cNvPicPr>
            <a:picLocks noChangeAspect="1" noChangeArrowheads="1"/>
          </p:cNvPicPr>
          <p:nvPr/>
        </p:nvPicPr>
        <p:blipFill>
          <a:blip r:embed="rId4" cstate="print"/>
          <a:srcRect/>
          <a:stretch>
            <a:fillRect/>
          </a:stretch>
        </p:blipFill>
        <p:spPr bwMode="auto">
          <a:xfrm>
            <a:off x="4572000" y="1524001"/>
            <a:ext cx="4572000" cy="2890445"/>
          </a:xfrm>
          <a:prstGeom prst="rect">
            <a:avLst/>
          </a:prstGeom>
          <a:noFill/>
        </p:spPr>
      </p:pic>
      <p:pic>
        <p:nvPicPr>
          <p:cNvPr id="30727" name="Picture 7" descr="http://www.louisvillezoo.org/images/groups/oasis/oasis8.jpg"/>
          <p:cNvPicPr>
            <a:picLocks noChangeAspect="1" noChangeArrowheads="1"/>
          </p:cNvPicPr>
          <p:nvPr/>
        </p:nvPicPr>
        <p:blipFill>
          <a:blip r:embed="rId5" cstate="print"/>
          <a:srcRect/>
          <a:stretch>
            <a:fillRect/>
          </a:stretch>
        </p:blipFill>
        <p:spPr bwMode="auto">
          <a:xfrm>
            <a:off x="2133601" y="4476750"/>
            <a:ext cx="3333751" cy="2381250"/>
          </a:xfrm>
          <a:prstGeom prst="rect">
            <a:avLst/>
          </a:prstGeom>
          <a:noFill/>
        </p:spPr>
      </p:pic>
      <p:pic>
        <p:nvPicPr>
          <p:cNvPr id="30729" name="Picture 9" descr="http://yoshi2me.com/sexual-health/wp-content/uploads/2008/04/telephone-cartoon.png"/>
          <p:cNvPicPr>
            <a:picLocks noChangeAspect="1" noChangeArrowheads="1"/>
          </p:cNvPicPr>
          <p:nvPr/>
        </p:nvPicPr>
        <p:blipFill>
          <a:blip r:embed="rId6" cstate="print"/>
          <a:srcRect/>
          <a:stretch>
            <a:fillRect/>
          </a:stretch>
        </p:blipFill>
        <p:spPr bwMode="auto">
          <a:xfrm>
            <a:off x="12122" y="4876800"/>
            <a:ext cx="2026227" cy="19812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0" y="381000"/>
            <a:ext cx="7772400" cy="6096000"/>
          </a:xfrm>
          <a:prstGeom prst="rect">
            <a:avLst/>
          </a:prstGeom>
          <a:solidFill>
            <a:srgbClr val="81DE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2" descr="http://www.cartoonstock.com/lowres/hsc3946l.jpg"/>
          <p:cNvPicPr>
            <a:picLocks noChangeAspect="1" noChangeArrowheads="1"/>
          </p:cNvPicPr>
          <p:nvPr/>
        </p:nvPicPr>
        <p:blipFill>
          <a:blip r:embed="rId2" cstate="print"/>
          <a:srcRect/>
          <a:stretch>
            <a:fillRect/>
          </a:stretch>
        </p:blipFill>
        <p:spPr bwMode="auto">
          <a:xfrm>
            <a:off x="1066800" y="990600"/>
            <a:ext cx="6590272" cy="4876800"/>
          </a:xfrm>
          <a:prstGeom prst="rect">
            <a:avLst/>
          </a:prstGeom>
          <a:solidFill>
            <a:srgbClr val="00B0F0"/>
          </a:solid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ChangeArrowheads="1"/>
          </p:cNvSpPr>
          <p:nvPr/>
        </p:nvSpPr>
        <p:spPr bwMode="auto">
          <a:xfrm>
            <a:off x="0" y="247651"/>
            <a:ext cx="1036320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ea typeface="Times New Roman" pitchFamily="18" charset="0"/>
              </a:rPr>
              <a:t>F. Provide leadership – provide leadership necessary to make laws and</a:t>
            </a:r>
          </a:p>
          <a:p>
            <a:pPr marL="0" marR="0" lvl="0" indent="0" algn="l" defTabSz="914400" rtl="0" eaLnBrk="1" fontAlgn="base" latinLnBrk="0" hangingPunct="1">
              <a:lnSpc>
                <a:spcPct val="100000"/>
              </a:lnSpc>
              <a:spcBef>
                <a:spcPct val="0"/>
              </a:spcBef>
              <a:spcAft>
                <a:spcPct val="0"/>
              </a:spcAft>
              <a:buClrTx/>
              <a:buSzTx/>
              <a:buFontTx/>
              <a:buNone/>
              <a:tabLst/>
            </a:pPr>
            <a:r>
              <a:rPr lang="en-US" sz="2000" dirty="0">
                <a:latin typeface="Arial" pitchFamily="34" charset="0"/>
                <a:ea typeface="Times New Roman" pitchFamily="18" charset="0"/>
              </a:rPr>
              <a:t> </a:t>
            </a:r>
            <a:r>
              <a:rPr lang="en-US" sz="2000" dirty="0" smtClean="0">
                <a:latin typeface="Arial" pitchFamily="34" charset="0"/>
                <a:ea typeface="Times New Roman" pitchFamily="18" charset="0"/>
              </a:rPr>
              <a:t>   </a:t>
            </a:r>
            <a:r>
              <a:rPr kumimoji="0" lang="en-US" sz="2000" b="0" i="0" u="none" strike="noStrike" cap="none" normalizeH="0" baseline="0" dirty="0" smtClean="0">
                <a:ln>
                  <a:noFill/>
                </a:ln>
                <a:solidFill>
                  <a:schemeClr val="tx1"/>
                </a:solidFill>
                <a:effectLst/>
                <a:latin typeface="Arial" pitchFamily="34" charset="0"/>
                <a:ea typeface="Times New Roman" pitchFamily="18" charset="0"/>
              </a:rPr>
              <a:t>carry out programs citizens want.</a:t>
            </a:r>
            <a:endParaRPr kumimoji="0" lang="en-US" sz="20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endParaRPr>
          </a:p>
        </p:txBody>
      </p:sp>
      <p:sp>
        <p:nvSpPr>
          <p:cNvPr id="11" name="TextBox 10"/>
          <p:cNvSpPr txBox="1"/>
          <p:nvPr/>
        </p:nvSpPr>
        <p:spPr>
          <a:xfrm>
            <a:off x="0" y="1447800"/>
            <a:ext cx="9144000" cy="523220"/>
          </a:xfrm>
          <a:prstGeom prst="rect">
            <a:avLst/>
          </a:prstGeom>
          <a:solidFill>
            <a:srgbClr val="FFFF00"/>
          </a:solidFill>
        </p:spPr>
        <p:txBody>
          <a:bodyPr wrap="square" rtlCol="0">
            <a:spAutoFit/>
          </a:bodyPr>
          <a:lstStyle/>
          <a:p>
            <a:pPr algn="ctr"/>
            <a:r>
              <a:rPr lang="en-US" sz="2800" dirty="0" smtClean="0"/>
              <a:t>Example: Democrats working on health care legislation </a:t>
            </a:r>
            <a:endParaRPr lang="en-US" sz="2800" dirty="0"/>
          </a:p>
        </p:txBody>
      </p:sp>
      <p:pic>
        <p:nvPicPr>
          <p:cNvPr id="1026" name="Picture 2" descr="http://graphics8.nytimes.com/images/2010/03/23/health/obama480/obama480-blogSpa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971020"/>
            <a:ext cx="6005725" cy="392874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i.cdn.turner.com/cnn/2010/POLITICS/01/05/partisan.health.care/t1larg.health.ca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4495800"/>
            <a:ext cx="3787347" cy="213038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3.bp.blogspot.com/_QgDDNhnkKx8/SY-dQqwTNjI/AAAAAAAAAHk/NeL-p7UVeW8/s400/obama+health+care+plan+cartoon.jpg"/>
          <p:cNvPicPr>
            <a:picLocks noChangeAspect="1" noChangeArrowheads="1"/>
          </p:cNvPicPr>
          <p:nvPr/>
        </p:nvPicPr>
        <p:blipFill>
          <a:blip r:embed="rId2" cstate="print"/>
          <a:srcRect/>
          <a:stretch>
            <a:fillRect/>
          </a:stretch>
        </p:blipFill>
        <p:spPr bwMode="auto">
          <a:xfrm>
            <a:off x="2522484" y="-381000"/>
            <a:ext cx="6621517" cy="5760720"/>
          </a:xfrm>
          <a:prstGeom prst="rect">
            <a:avLst/>
          </a:prstGeom>
          <a:noFill/>
        </p:spPr>
      </p:pic>
      <p:pic>
        <p:nvPicPr>
          <p:cNvPr id="3" name="Picture 3" descr="http://1.bp.blogspot.com/_3M1AgkOOXH4/SjtyG7_AzPI/AAAAAAAAAic/RUD0MBt7jcw/s400/Obama+Health+Plan.jpg"/>
          <p:cNvPicPr>
            <a:picLocks noChangeAspect="1" noChangeArrowheads="1"/>
          </p:cNvPicPr>
          <p:nvPr/>
        </p:nvPicPr>
        <p:blipFill>
          <a:blip r:embed="rId3" cstate="print"/>
          <a:srcRect/>
          <a:stretch>
            <a:fillRect/>
          </a:stretch>
        </p:blipFill>
        <p:spPr bwMode="auto">
          <a:xfrm>
            <a:off x="-457200" y="3048000"/>
            <a:ext cx="6172200" cy="4038600"/>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1870</TotalTime>
  <Words>1181</Words>
  <Application>Microsoft Office PowerPoint</Application>
  <PresentationFormat>On-screen Show (4:3)</PresentationFormat>
  <Paragraphs>368</Paragraphs>
  <Slides>56</Slides>
  <Notes>1</Notes>
  <HiddenSlides>0</HiddenSlides>
  <MMClips>0</MMClips>
  <ScaleCrop>false</ScaleCrop>
  <HeadingPairs>
    <vt:vector size="4" baseType="variant">
      <vt:variant>
        <vt:lpstr>Theme</vt:lpstr>
      </vt:variant>
      <vt:variant>
        <vt:i4>1</vt:i4>
      </vt:variant>
      <vt:variant>
        <vt:lpstr>Slide Titles</vt:lpstr>
      </vt:variant>
      <vt:variant>
        <vt:i4>56</vt:i4>
      </vt:variant>
    </vt:vector>
  </HeadingPairs>
  <TitlesOfParts>
    <vt:vector size="57" baseType="lpstr">
      <vt:lpstr>Equity</vt:lpstr>
      <vt:lpstr>Political Parties and Politics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Wake County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Political Parties and Politics</dc:title>
  <dc:creator>cregister</dc:creator>
  <cp:lastModifiedBy>cregister</cp:lastModifiedBy>
  <cp:revision>181</cp:revision>
  <dcterms:created xsi:type="dcterms:W3CDTF">2010-12-07T16:17:19Z</dcterms:created>
  <dcterms:modified xsi:type="dcterms:W3CDTF">2016-01-08T13:27:54Z</dcterms:modified>
</cp:coreProperties>
</file>