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8" r:id="rId2"/>
    <p:sldId id="279" r:id="rId3"/>
    <p:sldId id="281" r:id="rId4"/>
    <p:sldId id="259" r:id="rId5"/>
    <p:sldId id="282" r:id="rId6"/>
    <p:sldId id="260" r:id="rId7"/>
    <p:sldId id="283" r:id="rId8"/>
    <p:sldId id="261" r:id="rId9"/>
    <p:sldId id="337" r:id="rId10"/>
    <p:sldId id="342" r:id="rId11"/>
    <p:sldId id="290" r:id="rId12"/>
    <p:sldId id="341" r:id="rId13"/>
    <p:sldId id="266" r:id="rId14"/>
    <p:sldId id="343" r:id="rId15"/>
    <p:sldId id="291" r:id="rId16"/>
    <p:sldId id="338" r:id="rId17"/>
    <p:sldId id="339" r:id="rId18"/>
    <p:sldId id="344" r:id="rId19"/>
    <p:sldId id="347" r:id="rId20"/>
    <p:sldId id="263" r:id="rId21"/>
    <p:sldId id="336" r:id="rId22"/>
    <p:sldId id="267" r:id="rId23"/>
    <p:sldId id="345" r:id="rId24"/>
    <p:sldId id="294" r:id="rId25"/>
    <p:sldId id="296" r:id="rId26"/>
    <p:sldId id="292" r:id="rId27"/>
    <p:sldId id="346" r:id="rId28"/>
    <p:sldId id="300" r:id="rId29"/>
    <p:sldId id="297" r:id="rId30"/>
    <p:sldId id="269" r:id="rId31"/>
    <p:sldId id="301" r:id="rId32"/>
    <p:sldId id="270" r:id="rId33"/>
    <p:sldId id="302" r:id="rId34"/>
    <p:sldId id="303" r:id="rId35"/>
    <p:sldId id="271" r:id="rId36"/>
    <p:sldId id="304" r:id="rId37"/>
    <p:sldId id="272" r:id="rId38"/>
    <p:sldId id="306" r:id="rId39"/>
    <p:sldId id="307" r:id="rId40"/>
    <p:sldId id="309" r:id="rId41"/>
    <p:sldId id="310" r:id="rId42"/>
    <p:sldId id="305" r:id="rId43"/>
    <p:sldId id="311" r:id="rId44"/>
    <p:sldId id="273" r:id="rId45"/>
    <p:sldId id="312" r:id="rId46"/>
    <p:sldId id="274" r:id="rId47"/>
    <p:sldId id="275" r:id="rId48"/>
    <p:sldId id="315" r:id="rId49"/>
    <p:sldId id="319" r:id="rId50"/>
    <p:sldId id="317" r:id="rId51"/>
    <p:sldId id="320" r:id="rId52"/>
  </p:sldIdLst>
  <p:sldSz cx="9144000" cy="6858000" type="screen4x3"/>
  <p:notesSz cx="6881813" cy="9167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45A456-B6BF-46B6-9B8D-BA886696CC48}" type="datetimeFigureOut">
              <a:rPr lang="en-US" smtClean="0"/>
              <a:pPr/>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F6D06-86AC-432F-8503-521FE2BB86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45A456-B6BF-46B6-9B8D-BA886696CC48}" type="datetimeFigureOut">
              <a:rPr lang="en-US" smtClean="0"/>
              <a:pPr/>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F6D06-86AC-432F-8503-521FE2BB86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45A456-B6BF-46B6-9B8D-BA886696CC48}" type="datetimeFigureOut">
              <a:rPr lang="en-US" smtClean="0"/>
              <a:pPr/>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F6D06-86AC-432F-8503-521FE2BB86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45A456-B6BF-46B6-9B8D-BA886696CC48}" type="datetimeFigureOut">
              <a:rPr lang="en-US" smtClean="0"/>
              <a:pPr/>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F6D06-86AC-432F-8503-521FE2BB86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45A456-B6BF-46B6-9B8D-BA886696CC48}" type="datetimeFigureOut">
              <a:rPr lang="en-US" smtClean="0"/>
              <a:pPr/>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F6D06-86AC-432F-8503-521FE2BB86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45A456-B6BF-46B6-9B8D-BA886696CC48}" type="datetimeFigureOut">
              <a:rPr lang="en-US" smtClean="0"/>
              <a:pPr/>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F6D06-86AC-432F-8503-521FE2BB86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45A456-B6BF-46B6-9B8D-BA886696CC48}" type="datetimeFigureOut">
              <a:rPr lang="en-US" smtClean="0"/>
              <a:pPr/>
              <a:t>5/13/2017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6F6D06-86AC-432F-8503-521FE2BB86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45A456-B6BF-46B6-9B8D-BA886696CC48}" type="datetimeFigureOut">
              <a:rPr lang="en-US" smtClean="0"/>
              <a:pPr/>
              <a:t>5/13/2017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6F6D06-86AC-432F-8503-521FE2BB86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5A456-B6BF-46B6-9B8D-BA886696CC48}" type="datetimeFigureOut">
              <a:rPr lang="en-US" smtClean="0"/>
              <a:pPr/>
              <a:t>5/13/2017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6F6D06-86AC-432F-8503-521FE2BB86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45A456-B6BF-46B6-9B8D-BA886696CC48}" type="datetimeFigureOut">
              <a:rPr lang="en-US" smtClean="0"/>
              <a:pPr/>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F6D06-86AC-432F-8503-521FE2BB86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45A456-B6BF-46B6-9B8D-BA886696CC48}" type="datetimeFigureOut">
              <a:rPr lang="en-US" smtClean="0"/>
              <a:pPr/>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F6D06-86AC-432F-8503-521FE2BB86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5A456-B6BF-46B6-9B8D-BA886696CC48}" type="datetimeFigureOut">
              <a:rPr lang="en-US" smtClean="0"/>
              <a:pPr/>
              <a:t>5/13/2017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F6D06-86AC-432F-8503-521FE2BB86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thebalance.com/william-perez-3192735"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ssa.gov/history/lettertoFDR.html" TargetMode="External"/><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ssa.gov/history/imf.html" TargetMode="External"/><Relationship Id="rId2" Type="http://schemas.openxmlformats.org/officeDocument/2006/relationships/hyperlink" Target="http://www.ssa.gov/history/fdrsign.html" TargetMode="Externa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1.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hyperlink" Target="http://www.google.com/imgres?imgurl=http://www.tobacco-facts.net/wp-content/uploads/2010/04/beratt_foto3.jpg&amp;imgrefurl=http://www.tobacco-facts.net/2010/10/tobacco-alcohol-oil-pour-cash-into-anti-tax-effort&amp;usg=__kyAikTc6f1TWdPn8BFnoCFPyEUM=&amp;h=273&amp;w=408&amp;sz=14&amp;hl=en&amp;start=1&amp;sig2=v2Lg2s8C2ZH_GwybhQ9DeA&amp;zoom=1&amp;itbs=1&amp;tbnid=-aDk2BbJeANysM:&amp;tbnh=84&amp;tbnw=125&amp;prev=/images?q=tobacco+and+alcohol&amp;hl=en&amp;sa=G&amp;gbv=2&amp;tbs=isch:1&amp;ei=iXuTTcv5Oc6SgQeov6E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gif"/><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hyperlink" Target="http://www.google.com/imgres?imgurl=http://www.lotsofjokes.com/false_advertising-img-685.jpg&amp;imgrefurl=http://entertainment4all-baalu.blogspot.com/2010/12/false-advertising.html&amp;usg=__KF_vbchdFz1tmtBeQyO71PqueJM=&amp;h=770&amp;w=500&amp;sz=81&amp;hl=en&amp;start=97&amp;sig2=XQy55dtVPDOWfNzmkCuECw&amp;zoom=1&amp;itbs=1&amp;tbnid=zWoxRZYDebwSkM:&amp;tbnh=142&amp;tbnw=92&amp;prev=/images?q=false+advertising&amp;start=80&amp;hl=en&amp;sa=N&amp;gbv=2&amp;ndsp=20&amp;tbs=isch:1&amp;ei=LYGTTaLQKeay0QG-tNzNBw"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jpe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3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jpeg"/></Relationships>
</file>

<file path=ppt/slides/_rels/slide3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gif"/></Relationships>
</file>

<file path=ppt/slides/_rels/slide4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www.ehow.com/list_6316890_child-labor-laws-north-carolina.html"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 Id="rId6" Type="http://schemas.openxmlformats.org/officeDocument/2006/relationships/image" Target="../media/image85.gif"/><Relationship Id="rId5" Type="http://schemas.openxmlformats.org/officeDocument/2006/relationships/image" Target="../media/image84.jpeg"/><Relationship Id="rId4" Type="http://schemas.openxmlformats.org/officeDocument/2006/relationships/image" Target="../media/image83.jpeg"/></Relationships>
</file>

<file path=ppt/slides/_rels/slide45.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86.jpeg"/><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 Id="rId9" Type="http://schemas.openxmlformats.org/officeDocument/2006/relationships/image" Target="../media/image93.jpeg"/></Relationships>
</file>

<file path=ppt/slides/_rels/slide4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hyperlink" Target="http://67pics.com/view2.php?q=Pictures%20Of%20Senior%20Citizens&amp;url=http://www.nvgebe.com/PRD/wp-content/uploads/2008/07/senior_citizens.jpg" TargetMode="External"/><Relationship Id="rId1" Type="http://schemas.openxmlformats.org/officeDocument/2006/relationships/slideLayout" Target="../slideLayouts/slideLayout7.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4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7.xml"/><Relationship Id="rId4" Type="http://schemas.openxmlformats.org/officeDocument/2006/relationships/image" Target="../media/image100.jpeg"/></Relationships>
</file>

<file path=ppt/slides/_rels/slide4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50.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gif"/><Relationship Id="rId1" Type="http://schemas.openxmlformats.org/officeDocument/2006/relationships/slideLayout" Target="../slideLayouts/slideLayout7.xml"/><Relationship Id="rId5" Type="http://schemas.openxmlformats.org/officeDocument/2006/relationships/image" Target="../media/image108.jpeg"/><Relationship Id="rId4" Type="http://schemas.openxmlformats.org/officeDocument/2006/relationships/image" Target="../media/image107.jpeg"/></Relationships>
</file>

<file path=ppt/slides/_rels/slide51.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hyperlink" Target="http://www.google.com/imgres?imgurl=http://www.40tnfun.us/ladyfoxx-ftknox.jpg&amp;imgrefurl=http://www.40tnfun.us/ladyfoxx2.html&amp;usg=__8W9OWJ1I-WpT3l0a-8y8_WYxY_0=&amp;h=480&amp;w=640&amp;sz=42&amp;hl=en&amp;start=18&amp;sig2=XxRmq43pBX7XOIqnvIvEFQ&amp;zoom=1&amp;itbs=1&amp;tbnid=anrkTrwrvhqNBM:&amp;tbnh=103&amp;tbnw=137&amp;prev=/images?q%3Dfort%2Bknocks%2Band%2Bgold%26hl%3Den%26sa%3DG%26gbv%3D2%26tbm%3Disch&amp;ei=THacTZmpEIrfgQeTqNS-Bw" TargetMode="External"/><Relationship Id="rId7" Type="http://schemas.openxmlformats.org/officeDocument/2006/relationships/image" Target="../media/image113.jpeg"/><Relationship Id="rId2" Type="http://schemas.openxmlformats.org/officeDocument/2006/relationships/image" Target="../media/image109.jpeg"/><Relationship Id="rId1" Type="http://schemas.openxmlformats.org/officeDocument/2006/relationships/slideLayout" Target="../slideLayouts/slideLayout7.xml"/><Relationship Id="rId6" Type="http://schemas.openxmlformats.org/officeDocument/2006/relationships/image" Target="../media/image112.jpeg"/><Relationship Id="rId5" Type="http://schemas.openxmlformats.org/officeDocument/2006/relationships/image" Target="../media/image111.jpeg"/><Relationship Id="rId10" Type="http://schemas.openxmlformats.org/officeDocument/2006/relationships/image" Target="../media/image116.jpeg"/><Relationship Id="rId4" Type="http://schemas.openxmlformats.org/officeDocument/2006/relationships/image" Target="../media/image110.jpeg"/><Relationship Id="rId9" Type="http://schemas.openxmlformats.org/officeDocument/2006/relationships/image" Target="../media/image115.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219200" y="2133600"/>
            <a:ext cx="777240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tab pos="1828800" algn="l"/>
              </a:tabLst>
            </a:pPr>
            <a:r>
              <a:rPr kumimoji="0" lang="en-US" sz="2000" b="1" i="0" u="sng" strike="noStrike" cap="none" normalizeH="0" baseline="0" dirty="0" smtClean="0">
                <a:ln>
                  <a:noFill/>
                </a:ln>
                <a:solidFill>
                  <a:schemeClr val="tx1"/>
                </a:solidFill>
                <a:effectLst/>
                <a:latin typeface="Arial" pitchFamily="34" charset="0"/>
                <a:ea typeface="Times New Roman" pitchFamily="18" charset="0"/>
              </a:rPr>
              <a:t>Government Spending and Taxing </a:t>
            </a:r>
            <a:endParaRPr kumimoji="0" lang="en-US" sz="2000" b="1" i="0" u="sng"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romanUcPeriod"/>
              <a:tabLst>
                <a:tab pos="1828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How government spends its money </a:t>
            </a:r>
            <a:endParaRPr kumimoji="0" lang="en-US" sz="1600" b="0" i="0" u="none" strike="noStrike" cap="none" normalizeH="0" baseline="0" dirty="0" smtClean="0">
              <a:ln>
                <a:noFill/>
              </a:ln>
              <a:solidFill>
                <a:schemeClr val="tx1"/>
              </a:solidFill>
              <a:effectLst/>
              <a:latin typeface="Arial" pitchFamily="34" charset="0"/>
            </a:endParaRPr>
          </a:p>
          <a:p>
            <a:pPr marL="1371600" marR="0" lvl="3" indent="0" algn="l" defTabSz="914400" rtl="0" eaLnBrk="0" fontAlgn="base" latinLnBrk="0" hangingPunct="0">
              <a:lnSpc>
                <a:spcPct val="100000"/>
              </a:lnSpc>
              <a:spcBef>
                <a:spcPct val="0"/>
              </a:spcBef>
              <a:spcAft>
                <a:spcPct val="0"/>
              </a:spcAft>
              <a:buClrTx/>
              <a:buSzTx/>
              <a:buFontTx/>
              <a:buAutoNum type="romanLcPeriod"/>
              <a:tabLst>
                <a:tab pos="1828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Public goods and services </a:t>
            </a:r>
            <a:endParaRPr kumimoji="0" lang="en-US" sz="1600" b="0" i="0" u="none" strike="noStrike" cap="none" normalizeH="0" baseline="0" dirty="0" smtClean="0">
              <a:ln>
                <a:noFill/>
              </a:ln>
              <a:solidFill>
                <a:schemeClr val="tx1"/>
              </a:solidFill>
              <a:effectLst/>
              <a:latin typeface="Arial" pitchFamily="34" charset="0"/>
            </a:endParaRPr>
          </a:p>
          <a:p>
            <a:pPr marL="1371600" marR="0" lvl="3" indent="0" algn="l" defTabSz="914400" rtl="0" eaLnBrk="0" fontAlgn="base" latinLnBrk="0" hangingPunct="0">
              <a:lnSpc>
                <a:spcPct val="100000"/>
              </a:lnSpc>
              <a:spcBef>
                <a:spcPct val="0"/>
              </a:spcBef>
              <a:spcAft>
                <a:spcPct val="0"/>
              </a:spcAft>
              <a:buClrTx/>
              <a:buSzTx/>
              <a:buFontTx/>
              <a:buAutoNum type="romanLcPeriod"/>
              <a:tabLst>
                <a:tab pos="1828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Federal government services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28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Interstate Highways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28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Federal Courts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28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Military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28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Social security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28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National Park&amp;/Forests </a:t>
            </a:r>
            <a:endParaRPr kumimoji="0" lang="en-US" sz="1600" b="0" i="0" u="none" strike="noStrike" cap="none" normalizeH="0" baseline="0" dirty="0" smtClean="0">
              <a:ln>
                <a:noFill/>
              </a:ln>
              <a:solidFill>
                <a:schemeClr val="tx1"/>
              </a:solidFill>
              <a:effectLst/>
              <a:latin typeface="Arial" pitchFamily="34" charset="0"/>
            </a:endParaRPr>
          </a:p>
          <a:p>
            <a:pPr marL="1371600" marR="0" lvl="3" indent="0" algn="l" defTabSz="914400" rtl="0" eaLnBrk="0" fontAlgn="base" latinLnBrk="0" hangingPunct="0">
              <a:lnSpc>
                <a:spcPct val="100000"/>
              </a:lnSpc>
              <a:spcBef>
                <a:spcPct val="0"/>
              </a:spcBef>
              <a:spcAft>
                <a:spcPct val="0"/>
              </a:spcAft>
              <a:buClrTx/>
              <a:buSzTx/>
              <a:buFontTx/>
              <a:buAutoNum type="romanLcPeriod"/>
              <a:tabLst>
                <a:tab pos="1828800" algn="l"/>
              </a:tabLst>
            </a:pPr>
            <a:endParaRPr kumimoji="0" lang="en-US" sz="1600" b="0" i="0" u="none" strike="noStrike" cap="none" normalizeH="0" baseline="0" dirty="0" smtClean="0">
              <a:ln>
                <a:noFill/>
              </a:ln>
              <a:solidFill>
                <a:schemeClr val="tx1"/>
              </a:solidFill>
              <a:effectLst/>
              <a:latin typeface="Arial" pitchFamily="34" charset="0"/>
            </a:endParaRPr>
          </a:p>
        </p:txBody>
      </p:sp>
      <p:pic>
        <p:nvPicPr>
          <p:cNvPr id="12290" name="Picture 2" descr="http://www.hiwayguide.com/maps/USA_Interstate-40.jpg"/>
          <p:cNvPicPr>
            <a:picLocks noChangeAspect="1" noChangeArrowheads="1"/>
          </p:cNvPicPr>
          <p:nvPr/>
        </p:nvPicPr>
        <p:blipFill>
          <a:blip r:embed="rId2" cstate="print"/>
          <a:srcRect/>
          <a:stretch>
            <a:fillRect/>
          </a:stretch>
        </p:blipFill>
        <p:spPr bwMode="auto">
          <a:xfrm>
            <a:off x="0" y="2819400"/>
            <a:ext cx="2526414" cy="1600200"/>
          </a:xfrm>
          <a:prstGeom prst="rect">
            <a:avLst/>
          </a:prstGeom>
          <a:noFill/>
        </p:spPr>
      </p:pic>
      <p:pic>
        <p:nvPicPr>
          <p:cNvPr id="12292" name="Picture 4" descr="http://graphics8.nytimes.com/images/2009/05/01/opinion/01military.480.jpg"/>
          <p:cNvPicPr>
            <a:picLocks noChangeAspect="1" noChangeArrowheads="1"/>
          </p:cNvPicPr>
          <p:nvPr/>
        </p:nvPicPr>
        <p:blipFill>
          <a:blip r:embed="rId3" cstate="print"/>
          <a:srcRect/>
          <a:stretch>
            <a:fillRect/>
          </a:stretch>
        </p:blipFill>
        <p:spPr bwMode="auto">
          <a:xfrm>
            <a:off x="6629401" y="2209800"/>
            <a:ext cx="2514600" cy="1927859"/>
          </a:xfrm>
          <a:prstGeom prst="rect">
            <a:avLst/>
          </a:prstGeom>
          <a:noFill/>
        </p:spPr>
      </p:pic>
      <p:pic>
        <p:nvPicPr>
          <p:cNvPr id="12294" name="Picture 6" descr="http://3.bp.blogspot.com/_6Y-NXZmDcxU/TRaZv5acicI/AAAAAAAANhI/Pytg2Ugx_zU/s1600/US+National+park.jpg"/>
          <p:cNvPicPr>
            <a:picLocks noChangeAspect="1" noChangeArrowheads="1"/>
          </p:cNvPicPr>
          <p:nvPr/>
        </p:nvPicPr>
        <p:blipFill>
          <a:blip r:embed="rId4" cstate="print"/>
          <a:srcRect/>
          <a:stretch>
            <a:fillRect/>
          </a:stretch>
        </p:blipFill>
        <p:spPr bwMode="auto">
          <a:xfrm>
            <a:off x="5553075" y="4163758"/>
            <a:ext cx="3590925" cy="2694242"/>
          </a:xfrm>
          <a:prstGeom prst="rect">
            <a:avLst/>
          </a:prstGeom>
          <a:noFill/>
        </p:spPr>
      </p:pic>
      <p:pic>
        <p:nvPicPr>
          <p:cNvPr id="12296" name="Picture 8" descr="http://www.getsolar.com/blog/wp-content/uploads/2010/05/us-national-park-service-yosemite-solar.png"/>
          <p:cNvPicPr>
            <a:picLocks noChangeAspect="1" noChangeArrowheads="1"/>
          </p:cNvPicPr>
          <p:nvPr/>
        </p:nvPicPr>
        <p:blipFill>
          <a:blip r:embed="rId5" cstate="print"/>
          <a:srcRect/>
          <a:stretch>
            <a:fillRect/>
          </a:stretch>
        </p:blipFill>
        <p:spPr bwMode="auto">
          <a:xfrm>
            <a:off x="5638800" y="2895600"/>
            <a:ext cx="877763" cy="1143000"/>
          </a:xfrm>
          <a:prstGeom prst="rect">
            <a:avLst/>
          </a:prstGeom>
          <a:noFill/>
        </p:spPr>
      </p:pic>
      <p:pic>
        <p:nvPicPr>
          <p:cNvPr id="12298" name="Picture 10" descr="http://my-blackberry.net/wallpapers/42/m/Fallen_Nurse_Log%2C_Redwood_National_Park%2C_California%2C_USA.jpg"/>
          <p:cNvPicPr>
            <a:picLocks noChangeAspect="1" noChangeArrowheads="1"/>
          </p:cNvPicPr>
          <p:nvPr/>
        </p:nvPicPr>
        <p:blipFill>
          <a:blip r:embed="rId6" cstate="print"/>
          <a:srcRect/>
          <a:stretch>
            <a:fillRect/>
          </a:stretch>
        </p:blipFill>
        <p:spPr bwMode="auto">
          <a:xfrm>
            <a:off x="3505200" y="0"/>
            <a:ext cx="2819400" cy="2114550"/>
          </a:xfrm>
          <a:prstGeom prst="rect">
            <a:avLst/>
          </a:prstGeom>
          <a:noFill/>
        </p:spPr>
      </p:pic>
      <p:pic>
        <p:nvPicPr>
          <p:cNvPr id="12300" name="Picture 12" descr="http://wallpapers-diq.org/wallpapers/42/Upper_Yosemite_Falls%2C_Yosemite_National_Park%2C_California.jpg"/>
          <p:cNvPicPr>
            <a:picLocks noChangeAspect="1" noChangeArrowheads="1"/>
          </p:cNvPicPr>
          <p:nvPr/>
        </p:nvPicPr>
        <p:blipFill>
          <a:blip r:embed="rId7" cstate="print"/>
          <a:srcRect/>
          <a:stretch>
            <a:fillRect/>
          </a:stretch>
        </p:blipFill>
        <p:spPr bwMode="auto">
          <a:xfrm>
            <a:off x="6273642" y="0"/>
            <a:ext cx="2870358" cy="2153606"/>
          </a:xfrm>
          <a:prstGeom prst="rect">
            <a:avLst/>
          </a:prstGeom>
          <a:noFill/>
        </p:spPr>
      </p:pic>
      <p:sp>
        <p:nvSpPr>
          <p:cNvPr id="9" name="TextBox 8"/>
          <p:cNvSpPr txBox="1"/>
          <p:nvPr/>
        </p:nvSpPr>
        <p:spPr>
          <a:xfrm>
            <a:off x="6324600" y="0"/>
            <a:ext cx="1295400" cy="369332"/>
          </a:xfrm>
          <a:prstGeom prst="rect">
            <a:avLst/>
          </a:prstGeom>
          <a:solidFill>
            <a:schemeClr val="tx2">
              <a:lumMod val="40000"/>
              <a:lumOff val="60000"/>
            </a:schemeClr>
          </a:solidFill>
        </p:spPr>
        <p:txBody>
          <a:bodyPr wrap="square" rtlCol="0">
            <a:spAutoFit/>
          </a:bodyPr>
          <a:lstStyle/>
          <a:p>
            <a:r>
              <a:rPr lang="en-US" dirty="0" err="1" smtClean="0"/>
              <a:t>Yomsemite</a:t>
            </a:r>
            <a:endParaRPr lang="en-US" dirty="0"/>
          </a:p>
        </p:txBody>
      </p:sp>
      <p:pic>
        <p:nvPicPr>
          <p:cNvPr id="12302" name="Picture 14" descr="http://travel.latimes.com/daily-deal-blog/wp-content/uploads/2009/01/arches-national-park.jpg"/>
          <p:cNvPicPr>
            <a:picLocks noChangeAspect="1" noChangeArrowheads="1"/>
          </p:cNvPicPr>
          <p:nvPr/>
        </p:nvPicPr>
        <p:blipFill>
          <a:blip r:embed="rId8" cstate="print"/>
          <a:srcRect/>
          <a:stretch>
            <a:fillRect/>
          </a:stretch>
        </p:blipFill>
        <p:spPr bwMode="auto">
          <a:xfrm>
            <a:off x="1" y="0"/>
            <a:ext cx="3276600" cy="2097024"/>
          </a:xfrm>
          <a:prstGeom prst="rect">
            <a:avLst/>
          </a:prstGeom>
          <a:noFill/>
        </p:spPr>
      </p:pic>
      <p:sp>
        <p:nvSpPr>
          <p:cNvPr id="11" name="TextBox 10"/>
          <p:cNvSpPr txBox="1"/>
          <p:nvPr/>
        </p:nvSpPr>
        <p:spPr>
          <a:xfrm>
            <a:off x="0" y="1676400"/>
            <a:ext cx="685800" cy="369332"/>
          </a:xfrm>
          <a:prstGeom prst="rect">
            <a:avLst/>
          </a:prstGeom>
          <a:solidFill>
            <a:schemeClr val="accent4">
              <a:lumMod val="60000"/>
              <a:lumOff val="40000"/>
            </a:schemeClr>
          </a:solidFill>
        </p:spPr>
        <p:txBody>
          <a:bodyPr wrap="square" rtlCol="0">
            <a:spAutoFit/>
          </a:bodyPr>
          <a:lstStyle/>
          <a:p>
            <a:r>
              <a:rPr lang="en-US" dirty="0" smtClean="0"/>
              <a:t>Utah</a:t>
            </a:r>
            <a:endParaRPr lang="en-US" dirty="0"/>
          </a:p>
        </p:txBody>
      </p:sp>
      <p:pic>
        <p:nvPicPr>
          <p:cNvPr id="12304" name="Picture 16" descr="http://www.imgsrv.worldstart.com/store/images/national-parks-dvd/national-parks-03.jpg"/>
          <p:cNvPicPr>
            <a:picLocks noChangeAspect="1" noChangeArrowheads="1"/>
          </p:cNvPicPr>
          <p:nvPr/>
        </p:nvPicPr>
        <p:blipFill>
          <a:blip r:embed="rId9" cstate="print"/>
          <a:srcRect/>
          <a:stretch>
            <a:fillRect/>
          </a:stretch>
        </p:blipFill>
        <p:spPr bwMode="auto">
          <a:xfrm>
            <a:off x="3429000" y="5181600"/>
            <a:ext cx="2133599" cy="1676400"/>
          </a:xfrm>
          <a:prstGeom prst="rect">
            <a:avLst/>
          </a:prstGeom>
          <a:noFill/>
        </p:spPr>
      </p:pic>
      <p:pic>
        <p:nvPicPr>
          <p:cNvPr id="12306" name="Picture 18" descr="http://blog.hotelclub.com/wp-content/uploads/2009/04/yellowstone-national-park.jpg"/>
          <p:cNvPicPr>
            <a:picLocks noChangeAspect="1" noChangeArrowheads="1"/>
          </p:cNvPicPr>
          <p:nvPr/>
        </p:nvPicPr>
        <p:blipFill>
          <a:blip r:embed="rId10" cstate="print"/>
          <a:srcRect/>
          <a:stretch>
            <a:fillRect/>
          </a:stretch>
        </p:blipFill>
        <p:spPr bwMode="auto">
          <a:xfrm>
            <a:off x="0" y="4442114"/>
            <a:ext cx="3429000" cy="241588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41470"/>
            <a:ext cx="8067675" cy="591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07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52400"/>
            <a:ext cx="8534400" cy="646331"/>
          </a:xfrm>
          <a:prstGeom prst="rect">
            <a:avLst/>
          </a:prstGeom>
        </p:spPr>
        <p:txBody>
          <a:bodyPr wrap="square">
            <a:spAutoFit/>
          </a:bodyPr>
          <a:lstStyle/>
          <a:p>
            <a:r>
              <a:rPr lang="en-US" b="1" u="sng" dirty="0" smtClean="0">
                <a:latin typeface="Arial" pitchFamily="34" charset="0"/>
                <a:ea typeface="Times New Roman" pitchFamily="18" charset="0"/>
              </a:rPr>
              <a:t>Proportional or FLAT TAX:</a:t>
            </a:r>
            <a:r>
              <a:rPr lang="en-US" dirty="0" smtClean="0">
                <a:latin typeface="Arial" pitchFamily="34" charset="0"/>
                <a:ea typeface="Times New Roman" pitchFamily="18" charset="0"/>
              </a:rPr>
              <a:t> a tax that takes a </a:t>
            </a:r>
            <a:r>
              <a:rPr lang="en-US" u="sng" dirty="0" smtClean="0">
                <a:latin typeface="Arial" pitchFamily="34" charset="0"/>
                <a:ea typeface="Times New Roman" pitchFamily="18" charset="0"/>
              </a:rPr>
              <a:t>constant</a:t>
            </a:r>
            <a:r>
              <a:rPr lang="en-US" dirty="0" smtClean="0">
                <a:latin typeface="Arial" pitchFamily="34" charset="0"/>
                <a:ea typeface="Times New Roman" pitchFamily="18" charset="0"/>
              </a:rPr>
              <a:t> percentage of income as income rises </a:t>
            </a:r>
            <a:endParaRPr lang="en-US" dirty="0"/>
          </a:p>
        </p:txBody>
      </p:sp>
      <p:pic>
        <p:nvPicPr>
          <p:cNvPr id="39938" name="Picture 2" descr="http://www.corbisimages.com/images/67/E1F195A4-01D5-4C2F-8FF1-7F49400BCE58/42-21559106.jpg"/>
          <p:cNvPicPr>
            <a:picLocks noChangeAspect="1" noChangeArrowheads="1"/>
          </p:cNvPicPr>
          <p:nvPr/>
        </p:nvPicPr>
        <p:blipFill>
          <a:blip r:embed="rId2" cstate="print"/>
          <a:srcRect/>
          <a:stretch>
            <a:fillRect/>
          </a:stretch>
        </p:blipFill>
        <p:spPr bwMode="auto">
          <a:xfrm>
            <a:off x="228600" y="1524000"/>
            <a:ext cx="3378994" cy="4800600"/>
          </a:xfrm>
          <a:prstGeom prst="rect">
            <a:avLst/>
          </a:prstGeom>
          <a:noFill/>
        </p:spPr>
      </p:pic>
      <p:sp>
        <p:nvSpPr>
          <p:cNvPr id="5" name="TextBox 4"/>
          <p:cNvSpPr txBox="1"/>
          <p:nvPr/>
        </p:nvSpPr>
        <p:spPr>
          <a:xfrm>
            <a:off x="3581400" y="990600"/>
            <a:ext cx="4876800" cy="2031325"/>
          </a:xfrm>
          <a:prstGeom prst="rect">
            <a:avLst/>
          </a:prstGeom>
          <a:noFill/>
        </p:spPr>
        <p:txBody>
          <a:bodyPr wrap="square" rtlCol="0">
            <a:spAutoFit/>
          </a:bodyPr>
          <a:lstStyle/>
          <a:p>
            <a:r>
              <a:rPr lang="en-US" dirty="0" smtClean="0"/>
              <a:t>10,000 	10% = 1,000</a:t>
            </a:r>
          </a:p>
          <a:p>
            <a:endParaRPr lang="en-US" dirty="0" smtClean="0"/>
          </a:p>
          <a:p>
            <a:r>
              <a:rPr lang="en-US" dirty="0" smtClean="0"/>
              <a:t>20,000  	10%=  2,000</a:t>
            </a:r>
          </a:p>
          <a:p>
            <a:endParaRPr lang="en-US" dirty="0" smtClean="0"/>
          </a:p>
          <a:p>
            <a:r>
              <a:rPr lang="en-US" dirty="0" smtClean="0"/>
              <a:t>100,000  10%=  10,000</a:t>
            </a:r>
          </a:p>
          <a:p>
            <a:endParaRPr lang="en-US" dirty="0" smtClean="0"/>
          </a:p>
          <a:p>
            <a:r>
              <a:rPr lang="en-US" dirty="0" smtClean="0"/>
              <a:t>1,000,000%	10%= 100,000</a:t>
            </a:r>
            <a:endParaRPr lang="en-US" dirty="0"/>
          </a:p>
        </p:txBody>
      </p:sp>
      <p:sp>
        <p:nvSpPr>
          <p:cNvPr id="8" name="Rectangle 7"/>
          <p:cNvSpPr/>
          <p:nvPr/>
        </p:nvSpPr>
        <p:spPr>
          <a:xfrm>
            <a:off x="6172200" y="3352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43400" y="3733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77000" y="1600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72200" y="1066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43400" y="533400"/>
            <a:ext cx="3048000" cy="369332"/>
          </a:xfrm>
          <a:prstGeom prst="rect">
            <a:avLst/>
          </a:prstGeom>
          <a:noFill/>
          <a:ln w="76200">
            <a:solidFill>
              <a:srgbClr val="FF0000"/>
            </a:solidFill>
          </a:ln>
        </p:spPr>
        <p:txBody>
          <a:bodyPr wrap="square" rtlCol="0">
            <a:spAutoFit/>
          </a:bodyPr>
          <a:lstStyle/>
          <a:p>
            <a:r>
              <a:rPr lang="en-US" dirty="0" smtClean="0"/>
              <a:t>	    = $ 1,000 	            </a:t>
            </a:r>
            <a:endParaRPr lang="en-US" dirty="0"/>
          </a:p>
        </p:txBody>
      </p:sp>
      <p:sp>
        <p:nvSpPr>
          <p:cNvPr id="14" name="Rectangle 13"/>
          <p:cNvSpPr/>
          <p:nvPr/>
        </p:nvSpPr>
        <p:spPr>
          <a:xfrm>
            <a:off x="6172200" y="1600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867400" y="3352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62600" y="3352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343400" y="3352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62600" y="2971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48200" y="3352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953000" y="3352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781800" y="3352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477000" y="3352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43400" y="4191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648200" y="4191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953000" y="4191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562600" y="4191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57800" y="4191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867400" y="4191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477000" y="4191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72200" y="4191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781800" y="4191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086600" y="4191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343400" y="4572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343400" y="4953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953000" y="4572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257800" y="4572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343400" y="5334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343400" y="5715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343400" y="609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343400" y="6553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343400" y="2971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648200" y="2971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953000" y="3733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648200" y="3733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8200" y="4572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29200" y="533400"/>
            <a:ext cx="228600" cy="304800"/>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953000" y="2971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867400" y="2971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257800" y="2971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257800" y="3352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72200" y="2971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477000" y="2971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086600" y="2971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781800" y="2971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086600" y="3352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257800" y="3733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562600" y="3733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867400" y="3733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172200" y="3733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477000" y="3733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781800" y="3733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7086600" y="3733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648200" y="4953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648200" y="5334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953000" y="4953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257800" y="4953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953000" y="5334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086600" y="4572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648200" y="5715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477000" y="5334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867400" y="5334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81800" y="5334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7086600" y="609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7086600" y="5715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086600" y="6553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781800" y="4572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086600" y="4953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086600" y="5334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172200" y="4953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72200" y="4572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781800" y="4953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172200" y="5334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477000" y="4953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867400" y="4953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5867400" y="5715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867400" y="609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5562600" y="6553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257800" y="6553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5257800" y="609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953000" y="609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953000" y="6553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4953000" y="5715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4648200" y="6553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648200" y="609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6477000" y="609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6477000" y="5715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781800" y="6553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6781800" y="609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781800" y="5715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5562600" y="4572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5562600" y="4953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6172200" y="609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6172200" y="6553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5867400" y="6553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6477000" y="6553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867400" y="4572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6477000" y="4572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5257800" y="5334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5562600" y="5334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5562600" y="5715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5257800" y="5715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5562600" y="609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6172200" y="5715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685800" y="914400"/>
            <a:ext cx="2133600" cy="646331"/>
          </a:xfrm>
          <a:prstGeom prst="rect">
            <a:avLst/>
          </a:prstGeom>
          <a:noFill/>
          <a:ln w="76200">
            <a:solidFill>
              <a:srgbClr val="FF0000"/>
            </a:solidFill>
          </a:ln>
        </p:spPr>
        <p:txBody>
          <a:bodyPr wrap="square" rtlCol="0">
            <a:spAutoFit/>
          </a:bodyPr>
          <a:lstStyle/>
          <a:p>
            <a:r>
              <a:rPr lang="en-US" dirty="0" smtClean="0"/>
              <a:t>Does proportional exist in the U.S.?</a:t>
            </a:r>
            <a:endParaRPr lang="en-US" dirty="0"/>
          </a:p>
        </p:txBody>
      </p:sp>
      <p:sp>
        <p:nvSpPr>
          <p:cNvPr id="120" name="Rectangle 119"/>
          <p:cNvSpPr/>
          <p:nvPr/>
        </p:nvSpPr>
        <p:spPr>
          <a:xfrm>
            <a:off x="6781800" y="21336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6477000" y="21336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7086600" y="21336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7391400" y="21336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7696200" y="21336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8001000" y="21336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8305800" y="21336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8610600" y="21336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867400" y="21336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6172200" y="21336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27" y="1295400"/>
            <a:ext cx="8471647"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4400" y="381000"/>
            <a:ext cx="4267200" cy="369332"/>
          </a:xfrm>
          <a:prstGeom prst="rect">
            <a:avLst/>
          </a:prstGeom>
          <a:noFill/>
        </p:spPr>
        <p:txBody>
          <a:bodyPr wrap="square" rtlCol="0">
            <a:spAutoFit/>
          </a:bodyPr>
          <a:lstStyle/>
          <a:p>
            <a:r>
              <a:rPr lang="en-US" dirty="0" smtClean="0"/>
              <a:t>Proportional Tax</a:t>
            </a:r>
            <a:endParaRPr lang="en-US" dirty="0"/>
          </a:p>
        </p:txBody>
      </p:sp>
    </p:spTree>
    <p:extLst>
      <p:ext uri="{BB962C8B-B14F-4D97-AF65-F5344CB8AC3E}">
        <p14:creationId xmlns:p14="http://schemas.microsoft.com/office/powerpoint/2010/main" val="488749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295400" y="1578847"/>
            <a:ext cx="6172200" cy="4524315"/>
          </a:xfrm>
          <a:prstGeom prst="rect">
            <a:avLst/>
          </a:prstGeom>
          <a:solidFill>
            <a:schemeClr val="accent3">
              <a:lumMod val="40000"/>
              <a:lumOff val="60000"/>
            </a:schemeClr>
          </a:solidFill>
          <a:ln w="76200">
            <a:solidFill>
              <a:schemeClr val="accent4">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Times New Roman" pitchFamily="18" charset="0"/>
              </a:rPr>
              <a:t>Budget  Project  </a:t>
            </a:r>
            <a:r>
              <a:rPr lang="en-US" sz="3600" b="1" dirty="0" smtClean="0">
                <a:latin typeface="Arial" pitchFamily="34" charset="0"/>
                <a:ea typeface="Times New Roman" pitchFamily="18" charset="0"/>
              </a:rPr>
              <a:t>Income Tax e</a:t>
            </a:r>
            <a:r>
              <a:rPr kumimoji="0" lang="en-US" sz="3600" b="1" i="0" u="none" strike="noStrike" cap="none" normalizeH="0" baseline="0" dirty="0" smtClean="0">
                <a:ln>
                  <a:noFill/>
                </a:ln>
                <a:solidFill>
                  <a:schemeClr val="tx1"/>
                </a:solidFill>
                <a:effectLst/>
                <a:latin typeface="Arial" pitchFamily="34" charset="0"/>
                <a:ea typeface="Times New Roman" pitchFamily="18" charset="0"/>
              </a:rPr>
              <a:t>xample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Times New Roman" pitchFamily="18" charset="0"/>
              </a:rPr>
              <a:t>Less than $20,000:   15%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Times New Roman" pitchFamily="18" charset="0"/>
              </a:rPr>
              <a:t>$20,000 – $29,999:    20%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Times New Roman" pitchFamily="18" charset="0"/>
              </a:rPr>
              <a:t>$30,000 – $39,999:    25%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Times New Roman" pitchFamily="18" charset="0"/>
              </a:rPr>
              <a:t>$40,000 -  $59,999:    30%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Times New Roman" pitchFamily="18" charset="0"/>
              </a:rPr>
              <a:t>Above      $60,000:    35%</a:t>
            </a:r>
            <a:endParaRPr kumimoji="0" lang="en-US" sz="3600" b="0"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0" y="381000"/>
            <a:ext cx="9144000" cy="1200329"/>
          </a:xfrm>
          <a:prstGeom prst="rect">
            <a:avLst/>
          </a:prstGeom>
          <a:solidFill>
            <a:schemeClr val="accent4">
              <a:lumMod val="40000"/>
              <a:lumOff val="60000"/>
            </a:schemeClr>
          </a:solidFill>
        </p:spPr>
        <p:txBody>
          <a:bodyPr wrap="square" rtlCol="0">
            <a:spAutoFit/>
          </a:bodyPr>
          <a:lstStyle/>
          <a:p>
            <a:pPr lvl="0" indent="457200" eaLnBrk="0" fontAlgn="base" hangingPunct="0">
              <a:spcBef>
                <a:spcPct val="0"/>
              </a:spcBef>
              <a:spcAft>
                <a:spcPct val="0"/>
              </a:spcAft>
            </a:pPr>
            <a:r>
              <a:rPr lang="en-US" b="1" u="sng" dirty="0" smtClean="0">
                <a:latin typeface="Arial" pitchFamily="34" charset="0"/>
                <a:ea typeface="Times New Roman" pitchFamily="18" charset="0"/>
              </a:rPr>
              <a:t>Progressive</a:t>
            </a:r>
            <a:r>
              <a:rPr lang="en-US" dirty="0" smtClean="0">
                <a:latin typeface="Arial" pitchFamily="34" charset="0"/>
                <a:ea typeface="Times New Roman" pitchFamily="18" charset="0"/>
              </a:rPr>
              <a:t>: a tax that takes an </a:t>
            </a:r>
            <a:r>
              <a:rPr lang="en-US" u="sng" dirty="0" smtClean="0">
                <a:latin typeface="Arial" pitchFamily="34" charset="0"/>
                <a:ea typeface="Times New Roman" pitchFamily="18" charset="0"/>
              </a:rPr>
              <a:t>increasing</a:t>
            </a:r>
            <a:r>
              <a:rPr lang="en-US" dirty="0" smtClean="0">
                <a:latin typeface="Arial" pitchFamily="34" charset="0"/>
                <a:ea typeface="Times New Roman" pitchFamily="18" charset="0"/>
              </a:rPr>
              <a:t> percentage of income as income rises. </a:t>
            </a:r>
            <a:endParaRPr lang="en-US" dirty="0" smtClean="0">
              <a:latin typeface="Arial" pitchFamily="34" charset="0"/>
            </a:endParaRPr>
          </a:p>
          <a:p>
            <a:pPr lvl="0" indent="457200" eaLnBrk="0" fontAlgn="base" hangingPunct="0">
              <a:spcBef>
                <a:spcPct val="0"/>
              </a:spcBef>
              <a:spcAft>
                <a:spcPct val="0"/>
              </a:spcAft>
            </a:pPr>
            <a:r>
              <a:rPr lang="en-US" dirty="0" smtClean="0">
                <a:latin typeface="Arial" pitchFamily="34" charset="0"/>
                <a:ea typeface="Times New Roman" pitchFamily="18" charset="0"/>
              </a:rPr>
              <a:t>		</a:t>
            </a:r>
          </a:p>
          <a:p>
            <a:pPr lvl="0" indent="457200" eaLnBrk="0" fontAlgn="base" hangingPunct="0">
              <a:spcBef>
                <a:spcPct val="0"/>
              </a:spcBef>
              <a:spcAft>
                <a:spcPct val="0"/>
              </a:spcAft>
            </a:pPr>
            <a:endParaRPr lang="en-US" dirty="0" smtClean="0">
              <a:latin typeface="Arial" pitchFamily="34" charset="0"/>
              <a:ea typeface="Times New Roman" pitchFamily="18" charset="0"/>
            </a:endParaRPr>
          </a:p>
          <a:p>
            <a:pPr lvl="0" indent="457200" eaLnBrk="0" fontAlgn="base" hangingPunct="0">
              <a:spcBef>
                <a:spcPct val="0"/>
              </a:spcBef>
              <a:spcAft>
                <a:spcPct val="0"/>
              </a:spcAft>
            </a:pPr>
            <a:r>
              <a:rPr lang="en-US" dirty="0" smtClean="0">
                <a:latin typeface="Arial" pitchFamily="34" charset="0"/>
                <a:ea typeface="Times New Roman" pitchFamily="18" charset="0"/>
              </a:rPr>
              <a:t>Example: Federal income tax</a:t>
            </a:r>
            <a:endParaRPr lang="en-US" dirty="0" smtClean="0">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57199"/>
            <a:ext cx="6096000" cy="1046440"/>
          </a:xfrm>
          <a:prstGeom prst="rect">
            <a:avLst/>
          </a:prstGeom>
          <a:noFill/>
        </p:spPr>
        <p:txBody>
          <a:bodyPr wrap="square" rtlCol="0">
            <a:spAutoFit/>
          </a:bodyPr>
          <a:lstStyle/>
          <a:p>
            <a:r>
              <a:rPr lang="en-US" sz="2000" b="1" dirty="0" smtClean="0"/>
              <a:t>PROGRESSIVE TAX BRACKETS </a:t>
            </a:r>
          </a:p>
          <a:p>
            <a:r>
              <a:rPr lang="en-US" sz="1400" dirty="0" smtClean="0"/>
              <a:t>Tax </a:t>
            </a:r>
            <a:r>
              <a:rPr lang="en-US" sz="1400" dirty="0"/>
              <a:t>Planning in the U.S.</a:t>
            </a:r>
          </a:p>
          <a:p>
            <a:r>
              <a:rPr lang="en-US" sz="1400" dirty="0"/>
              <a:t>Federal Income Tax Rates for the Year 2016</a:t>
            </a:r>
          </a:p>
          <a:p>
            <a:r>
              <a:rPr lang="en-US" sz="1400" dirty="0"/>
              <a:t>Federal Tax Rates Can Apply to Different Income Thresholds Each Year</a:t>
            </a:r>
          </a:p>
        </p:txBody>
      </p:sp>
      <p:sp>
        <p:nvSpPr>
          <p:cNvPr id="4" name="TextBox 3"/>
          <p:cNvSpPr txBox="1"/>
          <p:nvPr/>
        </p:nvSpPr>
        <p:spPr>
          <a:xfrm>
            <a:off x="5638800" y="6019800"/>
            <a:ext cx="3048000" cy="646331"/>
          </a:xfrm>
          <a:prstGeom prst="rect">
            <a:avLst/>
          </a:prstGeom>
          <a:noFill/>
        </p:spPr>
        <p:txBody>
          <a:bodyPr wrap="square" rtlCol="0">
            <a:spAutoFit/>
          </a:bodyPr>
          <a:lstStyle/>
          <a:p>
            <a:r>
              <a:rPr lang="en-US" dirty="0">
                <a:solidFill>
                  <a:srgbClr val="888888"/>
                </a:solidFill>
                <a:latin typeface="Publico"/>
              </a:rPr>
              <a:t>By </a:t>
            </a:r>
            <a:r>
              <a:rPr lang="en-US" dirty="0">
                <a:solidFill>
                  <a:srgbClr val="333333"/>
                </a:solidFill>
                <a:latin typeface="Publico"/>
                <a:hlinkClick r:id="rId2"/>
              </a:rPr>
              <a:t>William Perez</a:t>
            </a:r>
            <a:endParaRPr lang="en-US" dirty="0">
              <a:solidFill>
                <a:srgbClr val="888888"/>
              </a:solidFill>
              <a:latin typeface="Publico"/>
            </a:endParaRPr>
          </a:p>
          <a:p>
            <a:r>
              <a:rPr lang="en-US" dirty="0">
                <a:solidFill>
                  <a:srgbClr val="888888"/>
                </a:solidFill>
                <a:latin typeface="Publico"/>
              </a:rPr>
              <a:t>Updated January 27, 2017</a:t>
            </a:r>
            <a:endParaRPr lang="en-US" b="0" i="0" dirty="0">
              <a:solidFill>
                <a:srgbClr val="888888"/>
              </a:solidFill>
              <a:effectLst/>
              <a:latin typeface="Publico"/>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81667"/>
            <a:ext cx="6814127" cy="454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5642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38773"/>
          </a:xfrm>
          <a:prstGeom prst="rect">
            <a:avLst/>
          </a:prstGeom>
        </p:spPr>
        <p:txBody>
          <a:bodyPr wrap="square">
            <a:spAutoFit/>
          </a:bodyPr>
          <a:lstStyle/>
          <a:p>
            <a:pPr lvl="0" indent="457200" eaLnBrk="0" fontAlgn="base" hangingPunct="0">
              <a:spcBef>
                <a:spcPct val="0"/>
              </a:spcBef>
              <a:spcAft>
                <a:spcPct val="0"/>
              </a:spcAft>
            </a:pPr>
            <a:r>
              <a:rPr lang="en-US" b="1" u="sng" dirty="0" smtClean="0">
                <a:latin typeface="Arial" pitchFamily="34" charset="0"/>
                <a:ea typeface="Times New Roman" pitchFamily="18" charset="0"/>
              </a:rPr>
              <a:t>Regressive</a:t>
            </a:r>
            <a:r>
              <a:rPr lang="en-US" dirty="0" smtClean="0">
                <a:latin typeface="Arial" pitchFamily="34" charset="0"/>
                <a:ea typeface="Times New Roman" pitchFamily="18" charset="0"/>
              </a:rPr>
              <a:t>: a tax that takes a </a:t>
            </a:r>
            <a:r>
              <a:rPr lang="en-US" u="sng" dirty="0" smtClean="0">
                <a:latin typeface="Arial" pitchFamily="34" charset="0"/>
                <a:ea typeface="Times New Roman" pitchFamily="18" charset="0"/>
              </a:rPr>
              <a:t>decreasing</a:t>
            </a:r>
            <a:r>
              <a:rPr lang="en-US" dirty="0" smtClean="0">
                <a:latin typeface="Arial" pitchFamily="34" charset="0"/>
                <a:ea typeface="Times New Roman" pitchFamily="18" charset="0"/>
              </a:rPr>
              <a:t> percentage of income as income rises.</a:t>
            </a:r>
          </a:p>
          <a:p>
            <a:pPr lvl="0" indent="457200" eaLnBrk="0" fontAlgn="base" hangingPunct="0">
              <a:spcBef>
                <a:spcPct val="0"/>
              </a:spcBef>
              <a:spcAft>
                <a:spcPct val="0"/>
              </a:spcAft>
            </a:pPr>
            <a:r>
              <a:rPr lang="en-US" dirty="0" smtClean="0">
                <a:latin typeface="Arial" pitchFamily="34" charset="0"/>
                <a:ea typeface="Times New Roman" pitchFamily="18" charset="0"/>
              </a:rPr>
              <a:t>		 The more you make the less you pay. </a:t>
            </a:r>
            <a:endParaRPr lang="en-US" dirty="0" smtClean="0">
              <a:latin typeface="Times New Roman" pitchFamily="18" charset="0"/>
              <a:cs typeface="Times New Roman" pitchFamily="18" charset="0"/>
            </a:endParaRPr>
          </a:p>
          <a:p>
            <a:pPr lvl="0" indent="457200" eaLnBrk="0" fontAlgn="base" hangingPunct="0">
              <a:spcBef>
                <a:spcPct val="0"/>
              </a:spcBef>
              <a:spcAft>
                <a:spcPct val="0"/>
              </a:spcAft>
            </a:pPr>
            <a:r>
              <a:rPr lang="en-US" dirty="0" smtClean="0">
                <a:latin typeface="Times New Roman" pitchFamily="18" charset="0"/>
                <a:cs typeface="Times New Roman" pitchFamily="18" charset="0"/>
              </a:rPr>
              <a:t>			</a:t>
            </a:r>
          </a:p>
          <a:p>
            <a:pPr lvl="0" indent="457200" eaLnBrk="0" fontAlgn="base" hangingPunct="0">
              <a:spcBef>
                <a:spcPct val="0"/>
              </a:spcBef>
              <a:spcAft>
                <a:spcPct val="0"/>
              </a:spcAft>
            </a:pPr>
            <a:endParaRPr lang="en-US" sz="1400" dirty="0">
              <a:latin typeface="Arial" pitchFamily="34" charset="0"/>
              <a:ea typeface="Times New Roman" pitchFamily="18" charset="0"/>
            </a:endParaRPr>
          </a:p>
        </p:txBody>
      </p:sp>
      <p:sp>
        <p:nvSpPr>
          <p:cNvPr id="4" name="TextBox 3"/>
          <p:cNvSpPr txBox="1"/>
          <p:nvPr/>
        </p:nvSpPr>
        <p:spPr>
          <a:xfrm>
            <a:off x="228600" y="990599"/>
            <a:ext cx="3124200" cy="5016758"/>
          </a:xfrm>
          <a:prstGeom prst="rect">
            <a:avLst/>
          </a:prstGeom>
          <a:noFill/>
          <a:ln w="76200">
            <a:solidFill>
              <a:schemeClr val="tx2">
                <a:lumMod val="60000"/>
                <a:lumOff val="40000"/>
              </a:schemeClr>
            </a:solidFill>
          </a:ln>
        </p:spPr>
        <p:txBody>
          <a:bodyPr wrap="square" rtlCol="0">
            <a:spAutoFit/>
          </a:bodyPr>
          <a:lstStyle/>
          <a:p>
            <a:pPr algn="ctr"/>
            <a:r>
              <a:rPr lang="en-US" sz="1600" b="1" u="sng" dirty="0" smtClean="0"/>
              <a:t>Sales Tax Example</a:t>
            </a:r>
          </a:p>
          <a:p>
            <a:pPr algn="ctr"/>
            <a:endParaRPr lang="en-US" sz="1600" b="1" u="sng" dirty="0" smtClean="0"/>
          </a:p>
          <a:p>
            <a:pPr algn="ctr"/>
            <a:r>
              <a:rPr lang="en-US" sz="1600" dirty="0" smtClean="0"/>
              <a:t>Two people each buy a car for</a:t>
            </a:r>
          </a:p>
          <a:p>
            <a:pPr algn="ctr"/>
            <a:r>
              <a:rPr lang="en-US" sz="1600" dirty="0" smtClean="0"/>
              <a:t>$10,000 car.</a:t>
            </a:r>
          </a:p>
          <a:p>
            <a:pPr algn="ctr"/>
            <a:endParaRPr lang="en-US" sz="1600" dirty="0" smtClean="0"/>
          </a:p>
          <a:p>
            <a:r>
              <a:rPr lang="en-US" sz="1600" dirty="0" smtClean="0"/>
              <a:t>   $10,000.00 price  </a:t>
            </a:r>
          </a:p>
          <a:p>
            <a:r>
              <a:rPr lang="en-US" sz="1600" dirty="0" smtClean="0"/>
              <a:t> </a:t>
            </a:r>
            <a:r>
              <a:rPr lang="en-US" sz="1600" u="sng" dirty="0" smtClean="0"/>
              <a:t>+      $800.00 </a:t>
            </a:r>
            <a:r>
              <a:rPr lang="en-US" sz="1400" u="sng" dirty="0" smtClean="0"/>
              <a:t>sales tax .08%</a:t>
            </a:r>
          </a:p>
          <a:p>
            <a:r>
              <a:rPr lang="en-US" sz="1600" dirty="0" smtClean="0"/>
              <a:t>   $10,800.00 Total </a:t>
            </a:r>
          </a:p>
          <a:p>
            <a:endParaRPr lang="en-US" sz="1600" dirty="0" smtClean="0"/>
          </a:p>
          <a:p>
            <a:r>
              <a:rPr lang="en-US" sz="1600" b="1" u="sng" dirty="0" err="1" smtClean="0"/>
              <a:t>Walmart</a:t>
            </a:r>
            <a:r>
              <a:rPr lang="en-US" sz="1600" b="1" u="sng" dirty="0" smtClean="0"/>
              <a:t> Greeter</a:t>
            </a:r>
            <a:r>
              <a:rPr lang="en-US" sz="1600" dirty="0" smtClean="0"/>
              <a:t>:</a:t>
            </a:r>
          </a:p>
          <a:p>
            <a:r>
              <a:rPr lang="en-US" sz="1600" dirty="0" smtClean="0"/>
              <a:t>Salary  10,000  </a:t>
            </a:r>
          </a:p>
          <a:p>
            <a:r>
              <a:rPr lang="en-US" sz="1600" dirty="0" smtClean="0"/>
              <a:t>The $800.00 is  8% percent of the person’s total income .</a:t>
            </a:r>
          </a:p>
          <a:p>
            <a:endParaRPr lang="en-US" sz="1600" dirty="0" smtClean="0"/>
          </a:p>
          <a:p>
            <a:r>
              <a:rPr lang="en-US" sz="1600" b="1" u="sng" dirty="0" smtClean="0"/>
              <a:t>Partner in a law </a:t>
            </a:r>
            <a:r>
              <a:rPr lang="en-US" sz="1600" b="1" u="sng" dirty="0" err="1" smtClean="0"/>
              <a:t>fim</a:t>
            </a:r>
            <a:r>
              <a:rPr lang="en-US" sz="1600" b="1" u="sng" dirty="0" smtClean="0"/>
              <a:t>:</a:t>
            </a:r>
          </a:p>
          <a:p>
            <a:r>
              <a:rPr lang="en-US" sz="1600" dirty="0" smtClean="0"/>
              <a:t>Salary $300,000.00</a:t>
            </a:r>
          </a:p>
          <a:p>
            <a:endParaRPr lang="en-US" sz="1600" dirty="0" smtClean="0"/>
          </a:p>
          <a:p>
            <a:r>
              <a:rPr lang="en-US" sz="1600" dirty="0" smtClean="0"/>
              <a:t>$800.00 is .002 % of the person’s total income.  It is not 1% the person’s total income.</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452183"/>
            <a:ext cx="5821198" cy="3967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645" y="1452183"/>
            <a:ext cx="2726615" cy="3967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5344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 y="228600"/>
            <a:ext cx="2895600" cy="646331"/>
          </a:xfrm>
          <a:prstGeom prst="rect">
            <a:avLst/>
          </a:prstGeom>
          <a:noFill/>
        </p:spPr>
        <p:txBody>
          <a:bodyPr wrap="square" rtlCol="0">
            <a:spAutoFit/>
          </a:bodyPr>
          <a:lstStyle/>
          <a:p>
            <a:r>
              <a:rPr lang="en-US" sz="3600" dirty="0" smtClean="0"/>
              <a:t>Regressive Tax</a:t>
            </a:r>
            <a:endParaRPr lang="en-US" sz="3600" dirty="0"/>
          </a:p>
        </p:txBody>
      </p:sp>
    </p:spTree>
    <p:extLst>
      <p:ext uri="{BB962C8B-B14F-4D97-AF65-F5344CB8AC3E}">
        <p14:creationId xmlns:p14="http://schemas.microsoft.com/office/powerpoint/2010/main" val="2083561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08607" cy="432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228600"/>
            <a:ext cx="2895600" cy="584775"/>
          </a:xfrm>
          <a:prstGeom prst="rect">
            <a:avLst/>
          </a:prstGeom>
          <a:noFill/>
        </p:spPr>
        <p:txBody>
          <a:bodyPr wrap="square" rtlCol="0">
            <a:spAutoFit/>
          </a:bodyPr>
          <a:lstStyle/>
          <a:p>
            <a:r>
              <a:rPr lang="en-US" sz="3200" dirty="0" smtClean="0"/>
              <a:t>Regressive Tax</a:t>
            </a:r>
            <a:endParaRPr lang="en-US" sz="3200" dirty="0"/>
          </a:p>
        </p:txBody>
      </p:sp>
    </p:spTree>
    <p:extLst>
      <p:ext uri="{BB962C8B-B14F-4D97-AF65-F5344CB8AC3E}">
        <p14:creationId xmlns:p14="http://schemas.microsoft.com/office/powerpoint/2010/main" val="4277150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one-simple-idea.com/RegressiveTaxSystem1.gif"/>
          <p:cNvPicPr>
            <a:picLocks noChangeAspect="1" noChangeArrowheads="1"/>
          </p:cNvPicPr>
          <p:nvPr/>
        </p:nvPicPr>
        <p:blipFill>
          <a:blip r:embed="rId2" cstate="print"/>
          <a:srcRect/>
          <a:stretch>
            <a:fillRect/>
          </a:stretch>
        </p:blipFill>
        <p:spPr bwMode="auto">
          <a:xfrm>
            <a:off x="228600" y="1219200"/>
            <a:ext cx="8688917" cy="4784725"/>
          </a:xfrm>
          <a:prstGeom prst="rect">
            <a:avLst/>
          </a:prstGeom>
          <a:noFill/>
        </p:spPr>
      </p:pic>
    </p:spTree>
    <p:extLst>
      <p:ext uri="{BB962C8B-B14F-4D97-AF65-F5344CB8AC3E}">
        <p14:creationId xmlns:p14="http://schemas.microsoft.com/office/powerpoint/2010/main" val="3232400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66800"/>
            <a:ext cx="5105400" cy="4945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 y="381000"/>
            <a:ext cx="4495800" cy="369332"/>
          </a:xfrm>
          <a:prstGeom prst="rect">
            <a:avLst/>
          </a:prstGeom>
          <a:noFill/>
        </p:spPr>
        <p:txBody>
          <a:bodyPr wrap="square" rtlCol="0">
            <a:spAutoFit/>
          </a:bodyPr>
          <a:lstStyle/>
          <a:p>
            <a:r>
              <a:rPr lang="en-US" dirty="0" smtClean="0"/>
              <a:t>North Carolina’s income tax rate 5.49%  </a:t>
            </a:r>
            <a:endParaRPr lang="en-US" dirty="0"/>
          </a:p>
        </p:txBody>
      </p:sp>
      <p:sp>
        <p:nvSpPr>
          <p:cNvPr id="3" name="Rectangle 2"/>
          <p:cNvSpPr/>
          <p:nvPr/>
        </p:nvSpPr>
        <p:spPr>
          <a:xfrm>
            <a:off x="1066800" y="2886609"/>
            <a:ext cx="762000" cy="369332"/>
          </a:xfrm>
          <a:prstGeom prst="rect">
            <a:avLst/>
          </a:prstGeom>
        </p:spPr>
        <p:txBody>
          <a:bodyPr wrap="square">
            <a:spAutoFit/>
          </a:bodyPr>
          <a:lstStyle/>
          <a:p>
            <a:r>
              <a:rPr lang="en-US" dirty="0"/>
              <a:t>5.49% </a:t>
            </a:r>
          </a:p>
        </p:txBody>
      </p:sp>
      <p:sp>
        <p:nvSpPr>
          <p:cNvPr id="4" name="TextBox 3"/>
          <p:cNvSpPr txBox="1"/>
          <p:nvPr/>
        </p:nvSpPr>
        <p:spPr>
          <a:xfrm>
            <a:off x="2362200" y="5486400"/>
            <a:ext cx="990600" cy="369332"/>
          </a:xfrm>
          <a:prstGeom prst="rect">
            <a:avLst/>
          </a:prstGeom>
          <a:noFill/>
        </p:spPr>
        <p:txBody>
          <a:bodyPr wrap="square" rtlCol="0">
            <a:spAutoFit/>
          </a:bodyPr>
          <a:lstStyle/>
          <a:p>
            <a:r>
              <a:rPr lang="en-US" dirty="0" smtClean="0"/>
              <a:t>$10,000</a:t>
            </a:r>
            <a:endParaRPr lang="en-US" dirty="0"/>
          </a:p>
        </p:txBody>
      </p:sp>
      <p:sp>
        <p:nvSpPr>
          <p:cNvPr id="5" name="TextBox 4"/>
          <p:cNvSpPr txBox="1"/>
          <p:nvPr/>
        </p:nvSpPr>
        <p:spPr>
          <a:xfrm>
            <a:off x="5105400" y="5486400"/>
            <a:ext cx="1600200" cy="369332"/>
          </a:xfrm>
          <a:prstGeom prst="rect">
            <a:avLst/>
          </a:prstGeom>
          <a:noFill/>
        </p:spPr>
        <p:txBody>
          <a:bodyPr wrap="square" rtlCol="0">
            <a:spAutoFit/>
          </a:bodyPr>
          <a:lstStyle/>
          <a:p>
            <a:r>
              <a:rPr lang="en-US" dirty="0" smtClean="0"/>
              <a:t>$100,000,000</a:t>
            </a:r>
            <a:endParaRPr lang="en-US" dirty="0"/>
          </a:p>
        </p:txBody>
      </p:sp>
    </p:spTree>
    <p:extLst>
      <p:ext uri="{BB962C8B-B14F-4D97-AF65-F5344CB8AC3E}">
        <p14:creationId xmlns:p14="http://schemas.microsoft.com/office/powerpoint/2010/main" val="364199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6858000" cy="6740307"/>
          </a:xfrm>
          <a:prstGeom prst="rect">
            <a:avLst/>
          </a:prstGeom>
        </p:spPr>
        <p:txBody>
          <a:bodyPr wrap="square">
            <a:spAutoFit/>
          </a:bodyPr>
          <a:lstStyle/>
          <a:p>
            <a:pPr lvl="3" eaLnBrk="0" fontAlgn="base" hangingPunct="0">
              <a:spcBef>
                <a:spcPct val="0"/>
              </a:spcBef>
              <a:spcAft>
                <a:spcPct val="0"/>
              </a:spcAft>
              <a:buFontTx/>
              <a:buAutoNum type="romanLcPeriod"/>
              <a:tabLst>
                <a:tab pos="1828800" algn="l"/>
              </a:tabLst>
            </a:pPr>
            <a:r>
              <a:rPr lang="en-US" sz="1600" dirty="0" smtClean="0">
                <a:latin typeface="Arial" pitchFamily="34" charset="0"/>
                <a:ea typeface="Times New Roman" pitchFamily="18" charset="0"/>
              </a:rPr>
              <a:t>State government services </a:t>
            </a:r>
            <a:endParaRPr lang="en-US" sz="1600" dirty="0" smtClean="0">
              <a:latin typeface="Arial" pitchFamily="34" charset="0"/>
            </a:endParaRPr>
          </a:p>
          <a:p>
            <a:pPr lvl="0" eaLnBrk="0" fontAlgn="base" hangingPunct="0">
              <a:spcBef>
                <a:spcPct val="0"/>
              </a:spcBef>
              <a:spcAft>
                <a:spcPct val="0"/>
              </a:spcAft>
              <a:tabLst>
                <a:tab pos="1828800" algn="l"/>
              </a:tabLst>
            </a:pPr>
            <a:r>
              <a:rPr lang="en-US" sz="1600" dirty="0" smtClean="0">
                <a:latin typeface="Arial" pitchFamily="34" charset="0"/>
                <a:ea typeface="Times New Roman" pitchFamily="18" charset="0"/>
              </a:rPr>
              <a:t>	Prison Systems and State Courts </a:t>
            </a:r>
            <a:endParaRPr lang="en-US" sz="1600" dirty="0" smtClean="0">
              <a:latin typeface="Arial" pitchFamily="34" charset="0"/>
            </a:endParaRPr>
          </a:p>
          <a:p>
            <a:pPr lvl="0" eaLnBrk="0" fontAlgn="base" hangingPunct="0">
              <a:spcBef>
                <a:spcPct val="0"/>
              </a:spcBef>
              <a:spcAft>
                <a:spcPct val="0"/>
              </a:spcAft>
              <a:tabLst>
                <a:tab pos="1828800" algn="l"/>
              </a:tabLst>
            </a:pPr>
            <a:r>
              <a:rPr lang="en-US" sz="1600" dirty="0" smtClean="0">
                <a:latin typeface="Arial" pitchFamily="34" charset="0"/>
                <a:ea typeface="Times New Roman" pitchFamily="18" charset="0"/>
              </a:rPr>
              <a:t>	Highway Patrol </a:t>
            </a:r>
            <a:endParaRPr lang="en-US" sz="1600" dirty="0" smtClean="0">
              <a:latin typeface="Arial" pitchFamily="34" charset="0"/>
            </a:endParaRPr>
          </a:p>
          <a:p>
            <a:pPr lvl="0" eaLnBrk="0" fontAlgn="base" hangingPunct="0">
              <a:spcBef>
                <a:spcPct val="0"/>
              </a:spcBef>
              <a:spcAft>
                <a:spcPct val="0"/>
              </a:spcAft>
              <a:tabLst>
                <a:tab pos="1828800" algn="l"/>
              </a:tabLst>
            </a:pPr>
            <a:r>
              <a:rPr lang="en-US" sz="1600" dirty="0" smtClean="0">
                <a:latin typeface="Arial" pitchFamily="34" charset="0"/>
                <a:ea typeface="Times New Roman" pitchFamily="18" charset="0"/>
              </a:rPr>
              <a:t>	State Parks</a:t>
            </a:r>
            <a:endParaRPr lang="en-US" sz="1600" dirty="0" smtClean="0">
              <a:latin typeface="Arial" pitchFamily="34" charset="0"/>
            </a:endParaRPr>
          </a:p>
          <a:p>
            <a:pPr lvl="0" eaLnBrk="0" fontAlgn="base" hangingPunct="0">
              <a:spcBef>
                <a:spcPct val="0"/>
              </a:spcBef>
              <a:spcAft>
                <a:spcPct val="0"/>
              </a:spcAft>
              <a:tabLst>
                <a:tab pos="1828800" algn="l"/>
              </a:tabLst>
            </a:pPr>
            <a:r>
              <a:rPr lang="en-US" sz="1600" dirty="0" smtClean="0">
                <a:latin typeface="Arial" pitchFamily="34" charset="0"/>
                <a:ea typeface="Times New Roman" pitchFamily="18" charset="0"/>
              </a:rPr>
              <a:t>	Education – number one expense</a:t>
            </a:r>
          </a:p>
          <a:p>
            <a:pPr lvl="0" eaLnBrk="0" fontAlgn="base" hangingPunct="0">
              <a:spcBef>
                <a:spcPct val="0"/>
              </a:spcBef>
              <a:spcAft>
                <a:spcPct val="0"/>
              </a:spcAft>
              <a:tabLst>
                <a:tab pos="1828800" algn="l"/>
              </a:tabLst>
            </a:pPr>
            <a:endParaRPr lang="en-US" sz="1600" dirty="0" smtClean="0">
              <a:latin typeface="Arial" pitchFamily="34" charset="0"/>
            </a:endParaRPr>
          </a:p>
          <a:p>
            <a:pPr lvl="0" eaLnBrk="0" fontAlgn="base" hangingPunct="0">
              <a:spcBef>
                <a:spcPct val="0"/>
              </a:spcBef>
              <a:spcAft>
                <a:spcPct val="0"/>
              </a:spcAft>
              <a:tabLst>
                <a:tab pos="1828800" algn="l"/>
              </a:tabLst>
            </a:pPr>
            <a:endParaRPr lang="en-US" sz="1600" dirty="0" smtClean="0">
              <a:latin typeface="Arial" pitchFamily="34" charset="0"/>
            </a:endParaRPr>
          </a:p>
          <a:p>
            <a:pPr lvl="0" eaLnBrk="0" fontAlgn="base" hangingPunct="0">
              <a:spcBef>
                <a:spcPct val="0"/>
              </a:spcBef>
              <a:spcAft>
                <a:spcPct val="0"/>
              </a:spcAft>
              <a:tabLst>
                <a:tab pos="1828800" algn="l"/>
              </a:tabLst>
            </a:pPr>
            <a:endParaRPr lang="en-US" sz="1600" dirty="0" smtClean="0">
              <a:latin typeface="Arial" pitchFamily="34" charset="0"/>
            </a:endParaRPr>
          </a:p>
          <a:p>
            <a:pPr lvl="0" eaLnBrk="0" fontAlgn="base" hangingPunct="0">
              <a:spcBef>
                <a:spcPct val="0"/>
              </a:spcBef>
              <a:spcAft>
                <a:spcPct val="0"/>
              </a:spcAft>
              <a:tabLst>
                <a:tab pos="1828800" algn="l"/>
              </a:tabLst>
            </a:pPr>
            <a:endParaRPr lang="en-US" sz="1600" dirty="0" smtClean="0">
              <a:latin typeface="Arial" pitchFamily="34" charset="0"/>
            </a:endParaRPr>
          </a:p>
          <a:p>
            <a:pPr lvl="0" eaLnBrk="0" fontAlgn="base" hangingPunct="0">
              <a:spcBef>
                <a:spcPct val="0"/>
              </a:spcBef>
              <a:spcAft>
                <a:spcPct val="0"/>
              </a:spcAft>
              <a:tabLst>
                <a:tab pos="1828800" algn="l"/>
              </a:tabLst>
            </a:pPr>
            <a:endParaRPr lang="en-US" sz="1600" dirty="0" smtClean="0">
              <a:latin typeface="Arial" pitchFamily="34" charset="0"/>
            </a:endParaRPr>
          </a:p>
          <a:p>
            <a:pPr lvl="0" eaLnBrk="0" fontAlgn="base" hangingPunct="0">
              <a:spcBef>
                <a:spcPct val="0"/>
              </a:spcBef>
              <a:spcAft>
                <a:spcPct val="0"/>
              </a:spcAft>
              <a:tabLst>
                <a:tab pos="1828800" algn="l"/>
              </a:tabLst>
            </a:pPr>
            <a:endParaRPr lang="en-US" sz="1600" dirty="0" smtClean="0">
              <a:latin typeface="Arial" pitchFamily="34" charset="0"/>
            </a:endParaRPr>
          </a:p>
          <a:p>
            <a:pPr lvl="0" eaLnBrk="0" fontAlgn="base" hangingPunct="0">
              <a:spcBef>
                <a:spcPct val="0"/>
              </a:spcBef>
              <a:spcAft>
                <a:spcPct val="0"/>
              </a:spcAft>
              <a:tabLst>
                <a:tab pos="1828800" algn="l"/>
              </a:tabLst>
            </a:pPr>
            <a:endParaRPr lang="en-US" sz="1600" dirty="0" smtClean="0">
              <a:latin typeface="Arial" pitchFamily="34" charset="0"/>
            </a:endParaRPr>
          </a:p>
          <a:p>
            <a:pPr lvl="0" eaLnBrk="0" fontAlgn="base" hangingPunct="0">
              <a:spcBef>
                <a:spcPct val="0"/>
              </a:spcBef>
              <a:spcAft>
                <a:spcPct val="0"/>
              </a:spcAft>
              <a:tabLst>
                <a:tab pos="1828800" algn="l"/>
              </a:tabLst>
            </a:pPr>
            <a:endParaRPr lang="en-US" sz="1600" dirty="0" smtClean="0">
              <a:latin typeface="Arial" pitchFamily="34" charset="0"/>
            </a:endParaRPr>
          </a:p>
          <a:p>
            <a:pPr lvl="0" eaLnBrk="0" fontAlgn="base" hangingPunct="0">
              <a:spcBef>
                <a:spcPct val="0"/>
              </a:spcBef>
              <a:spcAft>
                <a:spcPct val="0"/>
              </a:spcAft>
              <a:tabLst>
                <a:tab pos="1828800" algn="l"/>
              </a:tabLst>
            </a:pPr>
            <a:endParaRPr lang="en-US" sz="1600" dirty="0" smtClean="0">
              <a:latin typeface="Arial" pitchFamily="34" charset="0"/>
            </a:endParaRPr>
          </a:p>
          <a:p>
            <a:pPr lvl="0" eaLnBrk="0" fontAlgn="base" hangingPunct="0">
              <a:spcBef>
                <a:spcPct val="0"/>
              </a:spcBef>
              <a:spcAft>
                <a:spcPct val="0"/>
              </a:spcAft>
              <a:tabLst>
                <a:tab pos="1828800" algn="l"/>
              </a:tabLst>
            </a:pPr>
            <a:endParaRPr lang="en-US" sz="1600" dirty="0" smtClean="0">
              <a:latin typeface="Arial" pitchFamily="34" charset="0"/>
            </a:endParaRPr>
          </a:p>
          <a:p>
            <a:pPr lvl="0" eaLnBrk="0" fontAlgn="base" hangingPunct="0">
              <a:spcBef>
                <a:spcPct val="0"/>
              </a:spcBef>
              <a:spcAft>
                <a:spcPct val="0"/>
              </a:spcAft>
              <a:tabLst>
                <a:tab pos="1828800" algn="l"/>
              </a:tabLst>
            </a:pPr>
            <a:endParaRPr lang="en-US" sz="1600" dirty="0" smtClean="0">
              <a:latin typeface="Arial" pitchFamily="34" charset="0"/>
            </a:endParaRPr>
          </a:p>
          <a:p>
            <a:pPr lvl="0" eaLnBrk="0" fontAlgn="base" hangingPunct="0">
              <a:spcBef>
                <a:spcPct val="0"/>
              </a:spcBef>
              <a:spcAft>
                <a:spcPct val="0"/>
              </a:spcAft>
              <a:tabLst>
                <a:tab pos="1828800" algn="l"/>
              </a:tabLst>
            </a:pPr>
            <a:endParaRPr lang="en-US" sz="1600" dirty="0" smtClean="0">
              <a:latin typeface="Arial" pitchFamily="34" charset="0"/>
            </a:endParaRPr>
          </a:p>
          <a:p>
            <a:pPr lvl="0" eaLnBrk="0" fontAlgn="base" hangingPunct="0">
              <a:spcBef>
                <a:spcPct val="0"/>
              </a:spcBef>
              <a:spcAft>
                <a:spcPct val="0"/>
              </a:spcAft>
              <a:tabLst>
                <a:tab pos="1828800" algn="l"/>
              </a:tabLst>
            </a:pPr>
            <a:endParaRPr lang="en-US" sz="1600" dirty="0" smtClean="0">
              <a:latin typeface="Arial" pitchFamily="34" charset="0"/>
            </a:endParaRPr>
          </a:p>
          <a:p>
            <a:pPr lvl="0" eaLnBrk="0" fontAlgn="base" hangingPunct="0">
              <a:spcBef>
                <a:spcPct val="0"/>
              </a:spcBef>
              <a:spcAft>
                <a:spcPct val="0"/>
              </a:spcAft>
              <a:tabLst>
                <a:tab pos="1828800" algn="l"/>
              </a:tabLst>
            </a:pPr>
            <a:endParaRPr lang="en-US" sz="1600" dirty="0" smtClean="0">
              <a:latin typeface="Arial" pitchFamily="34" charset="0"/>
            </a:endParaRPr>
          </a:p>
          <a:p>
            <a:pPr lvl="0" eaLnBrk="0" fontAlgn="base" hangingPunct="0">
              <a:spcBef>
                <a:spcPct val="0"/>
              </a:spcBef>
              <a:spcAft>
                <a:spcPct val="0"/>
              </a:spcAft>
              <a:tabLst>
                <a:tab pos="1828800" algn="l"/>
              </a:tabLst>
            </a:pPr>
            <a:endParaRPr lang="en-US" sz="1600" dirty="0" smtClean="0">
              <a:latin typeface="Arial" pitchFamily="34" charset="0"/>
            </a:endParaRPr>
          </a:p>
          <a:p>
            <a:pPr lvl="0" eaLnBrk="0" fontAlgn="base" hangingPunct="0">
              <a:spcBef>
                <a:spcPct val="0"/>
              </a:spcBef>
              <a:spcAft>
                <a:spcPct val="0"/>
              </a:spcAft>
              <a:tabLst>
                <a:tab pos="1828800" algn="l"/>
              </a:tabLst>
            </a:pPr>
            <a:endParaRPr lang="en-US" sz="1600" dirty="0" smtClean="0">
              <a:latin typeface="Arial" pitchFamily="34" charset="0"/>
            </a:endParaRPr>
          </a:p>
          <a:p>
            <a:pPr lvl="0" eaLnBrk="0" fontAlgn="base" hangingPunct="0">
              <a:spcBef>
                <a:spcPct val="0"/>
              </a:spcBef>
              <a:spcAft>
                <a:spcPct val="0"/>
              </a:spcAft>
              <a:tabLst>
                <a:tab pos="1828800" algn="l"/>
              </a:tabLst>
            </a:pPr>
            <a:endParaRPr lang="en-US" sz="1600" dirty="0" smtClean="0">
              <a:latin typeface="Arial" pitchFamily="34" charset="0"/>
            </a:endParaRPr>
          </a:p>
          <a:p>
            <a:pPr lvl="0" eaLnBrk="0" fontAlgn="base" hangingPunct="0">
              <a:spcBef>
                <a:spcPct val="0"/>
              </a:spcBef>
              <a:spcAft>
                <a:spcPct val="0"/>
              </a:spcAft>
              <a:tabLst>
                <a:tab pos="1828800" algn="l"/>
              </a:tabLst>
            </a:pPr>
            <a:endParaRPr lang="en-US" sz="1600" dirty="0" smtClean="0">
              <a:latin typeface="Arial" pitchFamily="34" charset="0"/>
            </a:endParaRPr>
          </a:p>
          <a:p>
            <a:pPr lvl="3" eaLnBrk="0" fontAlgn="base" hangingPunct="0">
              <a:spcBef>
                <a:spcPct val="0"/>
              </a:spcBef>
              <a:spcAft>
                <a:spcPct val="0"/>
              </a:spcAft>
              <a:buFontTx/>
              <a:buAutoNum type="romanLcPeriod"/>
              <a:tabLst>
                <a:tab pos="1828800" algn="l"/>
              </a:tabLst>
            </a:pPr>
            <a:r>
              <a:rPr lang="en-US" sz="1600" dirty="0" smtClean="0">
                <a:latin typeface="Arial" pitchFamily="34" charset="0"/>
                <a:ea typeface="Times New Roman" pitchFamily="18" charset="0"/>
              </a:rPr>
              <a:t>Local government services </a:t>
            </a:r>
            <a:endParaRPr lang="en-US" sz="1600" dirty="0" smtClean="0">
              <a:latin typeface="Arial" pitchFamily="34" charset="0"/>
            </a:endParaRPr>
          </a:p>
          <a:p>
            <a:pPr lvl="0" eaLnBrk="0" fontAlgn="base" hangingPunct="0">
              <a:spcBef>
                <a:spcPct val="0"/>
              </a:spcBef>
              <a:spcAft>
                <a:spcPct val="0"/>
              </a:spcAft>
              <a:tabLst>
                <a:tab pos="1828800" algn="l"/>
              </a:tabLst>
            </a:pPr>
            <a:r>
              <a:rPr lang="en-US" sz="1600" dirty="0" smtClean="0">
                <a:latin typeface="Arial" pitchFamily="34" charset="0"/>
                <a:ea typeface="Times New Roman" pitchFamily="18" charset="0"/>
              </a:rPr>
              <a:t>	Public Education </a:t>
            </a:r>
            <a:endParaRPr lang="en-US" sz="1600" dirty="0" smtClean="0">
              <a:latin typeface="Arial" pitchFamily="34" charset="0"/>
            </a:endParaRPr>
          </a:p>
          <a:p>
            <a:pPr lvl="0" eaLnBrk="0" fontAlgn="base" hangingPunct="0">
              <a:spcBef>
                <a:spcPct val="0"/>
              </a:spcBef>
              <a:spcAft>
                <a:spcPct val="0"/>
              </a:spcAft>
              <a:tabLst>
                <a:tab pos="1828800" algn="l"/>
              </a:tabLst>
            </a:pPr>
            <a:r>
              <a:rPr lang="en-US" sz="1600" dirty="0" smtClean="0">
                <a:latin typeface="Arial" pitchFamily="34" charset="0"/>
                <a:ea typeface="Times New Roman" pitchFamily="18" charset="0"/>
              </a:rPr>
              <a:t>	</a:t>
            </a:r>
            <a:endParaRPr lang="en-US" sz="1600" dirty="0" smtClean="0">
              <a:latin typeface="Arial" pitchFamily="34" charset="0"/>
            </a:endParaRPr>
          </a:p>
          <a:p>
            <a:pPr lvl="0" eaLnBrk="0" fontAlgn="base" hangingPunct="0">
              <a:spcBef>
                <a:spcPct val="0"/>
              </a:spcBef>
              <a:spcAft>
                <a:spcPct val="0"/>
              </a:spcAft>
              <a:tabLst>
                <a:tab pos="1828800" algn="l"/>
              </a:tabLst>
            </a:pPr>
            <a:r>
              <a:rPr lang="en-US" sz="1600" dirty="0" smtClean="0">
                <a:latin typeface="Arial" pitchFamily="34" charset="0"/>
                <a:ea typeface="Times New Roman" pitchFamily="18" charset="0"/>
              </a:rPr>
              <a:t>	Public Safety </a:t>
            </a:r>
            <a:endParaRPr lang="en-US" dirty="0"/>
          </a:p>
        </p:txBody>
      </p:sp>
      <p:pic>
        <p:nvPicPr>
          <p:cNvPr id="34818" name="Picture 2" descr="http://ncfsp.org/Merchandise/MapGuide/frontcover.jpg"/>
          <p:cNvPicPr>
            <a:picLocks noChangeAspect="1" noChangeArrowheads="1"/>
          </p:cNvPicPr>
          <p:nvPr/>
        </p:nvPicPr>
        <p:blipFill>
          <a:blip r:embed="rId2" cstate="print"/>
          <a:srcRect/>
          <a:stretch>
            <a:fillRect/>
          </a:stretch>
        </p:blipFill>
        <p:spPr bwMode="auto">
          <a:xfrm>
            <a:off x="3962400" y="-1"/>
            <a:ext cx="5181600" cy="3969277"/>
          </a:xfrm>
          <a:prstGeom prst="rect">
            <a:avLst/>
          </a:prstGeom>
          <a:noFill/>
        </p:spPr>
      </p:pic>
      <p:pic>
        <p:nvPicPr>
          <p:cNvPr id="34820" name="Picture 4" descr="http://www.fast-autos.net/diecast-cars-models/diecast-car-image-large/north-carolina-highway-patrol-metal-license-car-tag_360338281942.jpg"/>
          <p:cNvPicPr>
            <a:picLocks noChangeAspect="1" noChangeArrowheads="1"/>
          </p:cNvPicPr>
          <p:nvPr/>
        </p:nvPicPr>
        <p:blipFill>
          <a:blip r:embed="rId3" cstate="print"/>
          <a:srcRect/>
          <a:stretch>
            <a:fillRect/>
          </a:stretch>
        </p:blipFill>
        <p:spPr bwMode="auto">
          <a:xfrm>
            <a:off x="-12569" y="1648154"/>
            <a:ext cx="1981200" cy="1485900"/>
          </a:xfrm>
          <a:prstGeom prst="rect">
            <a:avLst/>
          </a:prstGeom>
          <a:noFill/>
        </p:spPr>
      </p:pic>
      <p:pic>
        <p:nvPicPr>
          <p:cNvPr id="34822" name="Picture 6" descr="http://images.www.news-record.com/files/imagecache/nrcom_article_image_landscape/Images/prison_101609.jpg"/>
          <p:cNvPicPr>
            <a:picLocks noChangeAspect="1" noChangeArrowheads="1"/>
          </p:cNvPicPr>
          <p:nvPr/>
        </p:nvPicPr>
        <p:blipFill>
          <a:blip r:embed="rId4" cstate="print"/>
          <a:srcRect/>
          <a:stretch>
            <a:fillRect/>
          </a:stretch>
        </p:blipFill>
        <p:spPr bwMode="auto">
          <a:xfrm>
            <a:off x="2133600" y="1516895"/>
            <a:ext cx="2590800" cy="1652510"/>
          </a:xfrm>
          <a:prstGeom prst="rect">
            <a:avLst/>
          </a:prstGeom>
          <a:noFill/>
        </p:spPr>
      </p:pic>
      <p:pic>
        <p:nvPicPr>
          <p:cNvPr id="34824" name="Picture 8" descr="http://www.advantage-schools.com/images/cms/356/large_0393.jpg"/>
          <p:cNvPicPr>
            <a:picLocks noChangeAspect="1" noChangeArrowheads="1"/>
          </p:cNvPicPr>
          <p:nvPr/>
        </p:nvPicPr>
        <p:blipFill>
          <a:blip r:embed="rId5" cstate="print"/>
          <a:srcRect/>
          <a:stretch>
            <a:fillRect/>
          </a:stretch>
        </p:blipFill>
        <p:spPr bwMode="auto">
          <a:xfrm>
            <a:off x="5295900" y="4290768"/>
            <a:ext cx="3848100" cy="2567232"/>
          </a:xfrm>
          <a:prstGeom prst="rect">
            <a:avLst/>
          </a:prstGeom>
          <a:noFill/>
        </p:spPr>
      </p:pic>
      <p:pic>
        <p:nvPicPr>
          <p:cNvPr id="34826" name="Picture 10" descr="http://nlu.nl.edu/academics/nce/departments/SECED/images/Classroom1.jpg"/>
          <p:cNvPicPr>
            <a:picLocks noChangeAspect="1" noChangeArrowheads="1"/>
          </p:cNvPicPr>
          <p:nvPr/>
        </p:nvPicPr>
        <p:blipFill>
          <a:blip r:embed="rId6" cstate="print"/>
          <a:srcRect/>
          <a:stretch>
            <a:fillRect/>
          </a:stretch>
        </p:blipFill>
        <p:spPr bwMode="auto">
          <a:xfrm>
            <a:off x="2895600" y="3276600"/>
            <a:ext cx="2438400" cy="2450123"/>
          </a:xfrm>
          <a:prstGeom prst="rect">
            <a:avLst/>
          </a:prstGeom>
          <a:noFill/>
        </p:spPr>
      </p:pic>
      <p:pic>
        <p:nvPicPr>
          <p:cNvPr id="8" name="Picture 1" descr="teachmath"/>
          <p:cNvPicPr>
            <a:picLocks noChangeAspect="1" noChangeArrowheads="1"/>
          </p:cNvPicPr>
          <p:nvPr/>
        </p:nvPicPr>
        <p:blipFill>
          <a:blip r:embed="rId7" cstate="print"/>
          <a:srcRect/>
          <a:stretch>
            <a:fillRect/>
          </a:stretch>
        </p:blipFill>
        <p:spPr bwMode="auto">
          <a:xfrm>
            <a:off x="0" y="3505201"/>
            <a:ext cx="2743200" cy="206288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6400800"/>
            <a:ext cx="6248400" cy="646331"/>
          </a:xfrm>
          <a:prstGeom prst="rect">
            <a:avLst/>
          </a:prstGeom>
          <a:noFill/>
        </p:spPr>
        <p:txBody>
          <a:bodyPr wrap="square" rtlCol="0">
            <a:spAutoFit/>
          </a:bodyPr>
          <a:lstStyle/>
          <a:p>
            <a:r>
              <a:rPr lang="en-US" i="1" dirty="0" smtClean="0"/>
              <a:t>Institute on Taxation and Economic Policy, Who Pays? 3rd Edition.</a:t>
            </a:r>
            <a:br>
              <a:rPr lang="en-US" i="1" dirty="0" smtClean="0"/>
            </a:b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696200"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228600"/>
            <a:ext cx="7239000" cy="369332"/>
          </a:xfrm>
          <a:prstGeom prst="rect">
            <a:avLst/>
          </a:prstGeom>
          <a:noFill/>
        </p:spPr>
        <p:txBody>
          <a:bodyPr wrap="square" rtlCol="0">
            <a:spAutoFit/>
          </a:bodyPr>
          <a:lstStyle/>
          <a:p>
            <a:r>
              <a:rPr lang="en-US" dirty="0" smtClean="0"/>
              <a:t>There is a difference in tax brackets and actual percentage in income paid.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5763"/>
            <a:ext cx="7162800" cy="608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730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57200" y="314117"/>
            <a:ext cx="96012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15240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D. The American Tax System </a:t>
            </a:r>
          </a:p>
          <a:p>
            <a:pPr marL="0" marR="0" lvl="0" indent="457200" algn="l" defTabSz="914400" rtl="0" eaLnBrk="1" fontAlgn="base" latinLnBrk="0" hangingPunct="1">
              <a:lnSpc>
                <a:spcPct val="100000"/>
              </a:lnSpc>
              <a:spcBef>
                <a:spcPct val="0"/>
              </a:spcBef>
              <a:spcAft>
                <a:spcPct val="0"/>
              </a:spcAft>
              <a:buClrTx/>
              <a:buSzTx/>
              <a:buFontTx/>
              <a:buNone/>
              <a:tabLst>
                <a:tab pos="1524000" algn="l"/>
              </a:tabLst>
            </a:pPr>
            <a:r>
              <a:rPr lang="en-US" sz="1600" dirty="0" smtClean="0">
                <a:latin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Federal and State individual </a:t>
            </a:r>
            <a:r>
              <a:rPr kumimoji="0" lang="en-US" sz="1600" b="1" i="0" u="sng" strike="noStrike" cap="none" normalizeH="0" baseline="0" dirty="0" smtClean="0">
                <a:ln>
                  <a:noFill/>
                </a:ln>
                <a:solidFill>
                  <a:schemeClr val="tx1"/>
                </a:solidFill>
                <a:effectLst/>
                <a:latin typeface="Arial" pitchFamily="34" charset="0"/>
                <a:ea typeface="Times New Roman" pitchFamily="18" charset="0"/>
              </a:rPr>
              <a:t>income tax</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240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 a tax on the money an individual earns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240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 largest source of </a:t>
            </a:r>
            <a:r>
              <a:rPr kumimoji="0" lang="en-US" sz="1600" b="1" i="0" u="none" strike="noStrike" cap="none" normalizeH="0" baseline="0" dirty="0" smtClean="0">
                <a:ln>
                  <a:noFill/>
                </a:ln>
                <a:solidFill>
                  <a:schemeClr val="tx1"/>
                </a:solidFill>
                <a:effectLst/>
                <a:latin typeface="Arial" pitchFamily="34" charset="0"/>
                <a:ea typeface="Times New Roman" pitchFamily="18" charset="0"/>
              </a:rPr>
              <a:t>revenues</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1524000" algn="l"/>
              </a:tabLst>
            </a:pPr>
            <a:endParaRPr kumimoji="0" lang="en-US" sz="1600" b="0" i="0" u="none" strike="noStrike" cap="none" normalizeH="0" baseline="0" dirty="0" smtClean="0">
              <a:ln>
                <a:noFill/>
              </a:ln>
              <a:solidFill>
                <a:schemeClr val="tx1"/>
              </a:solidFill>
              <a:effectLst/>
              <a:latin typeface="Arial" pitchFamily="34" charset="0"/>
            </a:endParaRPr>
          </a:p>
          <a:p>
            <a:pPr lvl="1" eaLnBrk="0" fontAlgn="base" hangingPunct="0">
              <a:spcBef>
                <a:spcPct val="0"/>
              </a:spcBef>
              <a:spcAft>
                <a:spcPct val="0"/>
              </a:spcAft>
              <a:buFontTx/>
              <a:buChar char="•"/>
              <a:tabLst>
                <a:tab pos="1524000" algn="l"/>
              </a:tabLst>
            </a:pPr>
            <a:r>
              <a:rPr kumimoji="0" lang="en-US" sz="1600" b="1" i="0" u="sng" strike="noStrike" cap="none" normalizeH="0" baseline="0" dirty="0" smtClean="0">
                <a:ln>
                  <a:noFill/>
                </a:ln>
                <a:solidFill>
                  <a:schemeClr val="tx1"/>
                </a:solidFill>
                <a:effectLst/>
                <a:latin typeface="Arial" pitchFamily="34" charset="0"/>
                <a:ea typeface="Times New Roman" pitchFamily="18" charset="0"/>
              </a:rPr>
              <a:t>Social security taxes</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p>
          <a:p>
            <a:pPr lvl="1" eaLnBrk="0" fontAlgn="base" hangingPunct="0">
              <a:spcBef>
                <a:spcPct val="0"/>
              </a:spcBef>
              <a:spcAft>
                <a:spcPct val="0"/>
              </a:spcAft>
              <a:buFontTx/>
              <a:buChar char="•"/>
              <a:tabLst>
                <a:tab pos="1524000" algn="l"/>
              </a:tabLst>
            </a:pPr>
            <a:endParaRPr kumimoji="0" lang="en-US" sz="16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15240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federal insurance, financed by a special tax, that provides benefits for people who are retired </a:t>
            </a:r>
            <a:endParaRPr kumimoji="0" lang="en-US" sz="16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15240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payroll tax</a:t>
            </a:r>
            <a:endParaRPr kumimoji="0" lang="en-US" sz="16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15240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second largest source of federal revenues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240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endParaRPr>
          </a:p>
        </p:txBody>
      </p:sp>
      <p:pic>
        <p:nvPicPr>
          <p:cNvPr id="19460" name="Picture 4" descr="http://www.easy-tax-information.com/images/Tony-Social-Security.jpg"/>
          <p:cNvPicPr>
            <a:picLocks noChangeAspect="1" noChangeArrowheads="1"/>
          </p:cNvPicPr>
          <p:nvPr/>
        </p:nvPicPr>
        <p:blipFill>
          <a:blip r:embed="rId2" cstate="print"/>
          <a:srcRect/>
          <a:stretch>
            <a:fillRect/>
          </a:stretch>
        </p:blipFill>
        <p:spPr bwMode="auto">
          <a:xfrm>
            <a:off x="5562600" y="2667000"/>
            <a:ext cx="2990850" cy="4031666"/>
          </a:xfrm>
          <a:prstGeom prst="rect">
            <a:avLst/>
          </a:prstGeom>
          <a:noFill/>
        </p:spPr>
      </p:pic>
      <p:pic>
        <p:nvPicPr>
          <p:cNvPr id="19462" name="Picture 6" descr="Social Security Taxes"/>
          <p:cNvPicPr>
            <a:picLocks noChangeAspect="1" noChangeArrowheads="1"/>
          </p:cNvPicPr>
          <p:nvPr/>
        </p:nvPicPr>
        <p:blipFill>
          <a:blip r:embed="rId3" cstate="print"/>
          <a:srcRect/>
          <a:stretch>
            <a:fillRect/>
          </a:stretch>
        </p:blipFill>
        <p:spPr bwMode="auto">
          <a:xfrm>
            <a:off x="838200" y="3505200"/>
            <a:ext cx="3846633" cy="2667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4328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943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epression picture #1"/>
          <p:cNvPicPr>
            <a:picLocks noChangeAspect="1" noChangeArrowheads="1"/>
          </p:cNvPicPr>
          <p:nvPr/>
        </p:nvPicPr>
        <p:blipFill>
          <a:blip r:embed="rId2" cstate="print"/>
          <a:srcRect/>
          <a:stretch>
            <a:fillRect/>
          </a:stretch>
        </p:blipFill>
        <p:spPr bwMode="auto">
          <a:xfrm>
            <a:off x="228600" y="228600"/>
            <a:ext cx="3124200" cy="3966828"/>
          </a:xfrm>
          <a:prstGeom prst="rect">
            <a:avLst/>
          </a:prstGeom>
          <a:noFill/>
        </p:spPr>
      </p:pic>
      <p:sp>
        <p:nvSpPr>
          <p:cNvPr id="4" name="TextBox 3"/>
          <p:cNvSpPr txBox="1"/>
          <p:nvPr/>
        </p:nvSpPr>
        <p:spPr>
          <a:xfrm>
            <a:off x="152400" y="4038600"/>
            <a:ext cx="3352800" cy="1200329"/>
          </a:xfrm>
          <a:prstGeom prst="rect">
            <a:avLst/>
          </a:prstGeom>
          <a:noFill/>
        </p:spPr>
        <p:txBody>
          <a:bodyPr wrap="square" rtlCol="0">
            <a:spAutoFit/>
          </a:bodyPr>
          <a:lstStyle/>
          <a:p>
            <a:pPr algn="ctr"/>
            <a:r>
              <a:rPr lang="en-US" dirty="0" smtClean="0"/>
              <a:t>This classic photo of a Depression-era family captured the anguish of the times. </a:t>
            </a:r>
            <a:r>
              <a:rPr lang="en-US" i="1" dirty="0" smtClean="0"/>
              <a:t>Photo by Dorothea.</a:t>
            </a:r>
            <a:endParaRPr lang="en-US" dirty="0"/>
          </a:p>
        </p:txBody>
      </p:sp>
      <p:sp>
        <p:nvSpPr>
          <p:cNvPr id="5" name="Rectangle 4"/>
          <p:cNvSpPr/>
          <p:nvPr/>
        </p:nvSpPr>
        <p:spPr>
          <a:xfrm>
            <a:off x="4267200" y="304800"/>
            <a:ext cx="3657600" cy="923330"/>
          </a:xfrm>
          <a:prstGeom prst="rect">
            <a:avLst/>
          </a:prstGeom>
        </p:spPr>
        <p:txBody>
          <a:bodyPr wrap="square">
            <a:spAutoFit/>
          </a:bodyPr>
          <a:lstStyle/>
          <a:p>
            <a:r>
              <a:rPr lang="en-US" u="sng" dirty="0" smtClean="0"/>
              <a:t>During the Great Depression:</a:t>
            </a:r>
          </a:p>
          <a:p>
            <a:pPr>
              <a:buFont typeface="Arial" pitchFamily="34" charset="0"/>
              <a:buChar char="•"/>
            </a:pPr>
            <a:r>
              <a:rPr lang="en-US" dirty="0" smtClean="0"/>
              <a:t>Two million adult men ("hobos")</a:t>
            </a:r>
          </a:p>
          <a:p>
            <a:pPr>
              <a:buFont typeface="Arial" pitchFamily="34" charset="0"/>
              <a:buChar char="•"/>
            </a:pPr>
            <a:r>
              <a:rPr lang="en-US" dirty="0" smtClean="0"/>
              <a:t>25% of population unemployed</a:t>
            </a:r>
            <a:endParaRPr lang="en-US" dirty="0"/>
          </a:p>
        </p:txBody>
      </p:sp>
      <p:sp>
        <p:nvSpPr>
          <p:cNvPr id="6" name="TextBox 5"/>
          <p:cNvSpPr txBox="1"/>
          <p:nvPr/>
        </p:nvSpPr>
        <p:spPr>
          <a:xfrm>
            <a:off x="3657600" y="2209800"/>
            <a:ext cx="5334000" cy="3693319"/>
          </a:xfrm>
          <a:prstGeom prst="rect">
            <a:avLst/>
          </a:prstGeom>
          <a:noFill/>
          <a:ln>
            <a:solidFill>
              <a:srgbClr val="FF0000"/>
            </a:solidFill>
          </a:ln>
        </p:spPr>
        <p:txBody>
          <a:bodyPr wrap="square" rtlCol="0">
            <a:spAutoFit/>
          </a:bodyPr>
          <a:lstStyle/>
          <a:p>
            <a:r>
              <a:rPr lang="en-US" dirty="0" smtClean="0"/>
              <a:t>A woman in South Carolina scrawls a note to a man in Washington whom she addresses as </a:t>
            </a:r>
            <a:r>
              <a:rPr lang="en-US" u="sng" dirty="0" smtClean="0">
                <a:solidFill>
                  <a:srgbClr val="FF0000"/>
                </a:solidFill>
              </a:rPr>
              <a:t>"Dear Mr. President." "I'm 72 years old and have no one to take care of me."</a:t>
            </a:r>
            <a:r>
              <a:rPr lang="en-US" dirty="0" smtClean="0"/>
              <a:t> Another letter comes to the White House from Virginia. "</a:t>
            </a:r>
            <a:r>
              <a:rPr lang="en-US" u="sng" dirty="0" smtClean="0">
                <a:solidFill>
                  <a:srgbClr val="FF0000"/>
                </a:solidFill>
              </a:rPr>
              <a:t>I'm a 60 year-old widow greatly in need of medical aid, food and fuel, I pray that you would have pity on me."</a:t>
            </a:r>
            <a:r>
              <a:rPr lang="en-US" dirty="0" smtClean="0"/>
              <a:t> Letters such as these came by the thousands from old folks across the country to the President, to Mrs. Roosevelt, to almost every one in Washington whose name was familiar to them.</a:t>
            </a:r>
          </a:p>
          <a:p>
            <a:endParaRPr lang="en-US" dirty="0" smtClean="0"/>
          </a:p>
          <a:p>
            <a:r>
              <a:rPr lang="en-US" dirty="0" smtClean="0">
                <a:hlinkClick r:id="rId3" action="ppaction://hlinkfile"/>
              </a:rPr>
              <a:t>Typical Letter to President Roosevelt, Appealing for Old-Age Pensions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
            <a:ext cx="8305800" cy="369332"/>
          </a:xfrm>
          <a:prstGeom prst="rect">
            <a:avLst/>
          </a:prstGeom>
          <a:noFill/>
        </p:spPr>
        <p:txBody>
          <a:bodyPr wrap="square" rtlCol="0">
            <a:spAutoFit/>
          </a:bodyPr>
          <a:lstStyle/>
          <a:p>
            <a:r>
              <a:rPr lang="en-US" dirty="0" smtClean="0"/>
              <a:t>The Social Security Act was signed into law by </a:t>
            </a:r>
            <a:r>
              <a:rPr lang="en-US" dirty="0" smtClean="0">
                <a:hlinkClick r:id="rId2" action="ppaction://hlinkfile"/>
              </a:rPr>
              <a:t>President Roosevelt on August 14, 1935</a:t>
            </a:r>
            <a:r>
              <a:rPr lang="en-US" dirty="0" smtClean="0"/>
              <a:t>.</a:t>
            </a:r>
            <a:endParaRPr lang="en-US" dirty="0"/>
          </a:p>
        </p:txBody>
      </p:sp>
      <p:sp>
        <p:nvSpPr>
          <p:cNvPr id="3" name="TextBox 2"/>
          <p:cNvSpPr txBox="1"/>
          <p:nvPr/>
        </p:nvSpPr>
        <p:spPr>
          <a:xfrm>
            <a:off x="4114800" y="838201"/>
            <a:ext cx="4800600" cy="2800767"/>
          </a:xfrm>
          <a:prstGeom prst="rect">
            <a:avLst/>
          </a:prstGeom>
          <a:noFill/>
          <a:ln w="76200">
            <a:solidFill>
              <a:schemeClr val="accent4">
                <a:lumMod val="60000"/>
                <a:lumOff val="40000"/>
              </a:schemeClr>
            </a:solidFill>
          </a:ln>
        </p:spPr>
        <p:txBody>
          <a:bodyPr wrap="square" rtlCol="0">
            <a:spAutoFit/>
          </a:bodyPr>
          <a:lstStyle/>
          <a:p>
            <a:r>
              <a:rPr lang="en-US" sz="1600" dirty="0" smtClean="0"/>
              <a:t>Payment of monthly Social Security benefits began in January 1940, and were authorized not only for aged retired workers but for their aged wives or widows, children under age 18, and surviving aged parents. </a:t>
            </a:r>
            <a:br>
              <a:rPr lang="en-US" sz="1600" dirty="0" smtClean="0"/>
            </a:br>
            <a:r>
              <a:rPr lang="en-US" sz="1600" dirty="0" smtClean="0"/>
              <a:t/>
            </a:r>
            <a:br>
              <a:rPr lang="en-US" sz="1600" dirty="0" smtClean="0"/>
            </a:br>
            <a:r>
              <a:rPr lang="en-US" sz="1600" dirty="0" smtClean="0"/>
              <a:t>On January 31, 1940, the first monthly retirement check was issued to </a:t>
            </a:r>
            <a:r>
              <a:rPr lang="en-US" sz="1600" b="1" dirty="0" smtClean="0">
                <a:hlinkClick r:id="rId3" action="ppaction://hlinkfile"/>
              </a:rPr>
              <a:t>Ida May Fuller</a:t>
            </a:r>
            <a:r>
              <a:rPr lang="en-US" sz="1600" dirty="0" smtClean="0"/>
              <a:t> of Ludlow, Vermont, in the amount of $22.54. Miss Fuller, a Legal Secretary, retired in November 1939. She started collecting benefits in January 1940 at age 65 and lived to be 100 years old, dying in 1975.</a:t>
            </a:r>
            <a:endParaRPr lang="en-US" sz="1600" dirty="0"/>
          </a:p>
        </p:txBody>
      </p:sp>
      <p:graphicFrame>
        <p:nvGraphicFramePr>
          <p:cNvPr id="4" name="Table 3"/>
          <p:cNvGraphicFramePr>
            <a:graphicFrameLocks noGrp="1"/>
          </p:cNvGraphicFramePr>
          <p:nvPr/>
        </p:nvGraphicFramePr>
        <p:xfrm>
          <a:off x="152400" y="1374986"/>
          <a:ext cx="4724401" cy="4721015"/>
        </p:xfrm>
        <a:graphic>
          <a:graphicData uri="http://schemas.openxmlformats.org/drawingml/2006/table">
            <a:tbl>
              <a:tblPr/>
              <a:tblGrid>
                <a:gridCol w="4724401"/>
              </a:tblGrid>
              <a:tr h="381929">
                <a:tc>
                  <a:txBody>
                    <a:bodyPr/>
                    <a:lstStyle/>
                    <a:p>
                      <a:endParaRPr lang="en-US" sz="1800" dirty="0"/>
                    </a:p>
                  </a:txBody>
                  <a:tcPr marL="37630" marR="37630" marT="37630" marB="37630" anchor="ctr">
                    <a:lnL>
                      <a:noFill/>
                    </a:lnL>
                    <a:lnR>
                      <a:noFill/>
                    </a:lnR>
                    <a:lnT>
                      <a:noFill/>
                    </a:lnT>
                    <a:lnB>
                      <a:noFill/>
                    </a:lnB>
                  </a:tcPr>
                </a:tc>
              </a:tr>
              <a:tr h="505264">
                <a:tc>
                  <a:txBody>
                    <a:bodyPr/>
                    <a:lstStyle/>
                    <a:p>
                      <a:pPr algn="ctr"/>
                      <a:r>
                        <a:rPr lang="en-US" sz="1800"/>
                        <a:t>Monthly Benefits</a:t>
                      </a:r>
                    </a:p>
                  </a:txBody>
                  <a:tcPr marL="94074" marR="94074" marT="94074" marB="94074" anchor="ctr">
                    <a:lnL>
                      <a:noFill/>
                    </a:lnL>
                    <a:lnR>
                      <a:noFill/>
                    </a:lnR>
                    <a:lnT>
                      <a:noFill/>
                    </a:lnT>
                    <a:lnB>
                      <a:noFill/>
                    </a:lnB>
                  </a:tcPr>
                </a:tc>
              </a:tr>
              <a:tr h="398374">
                <a:tc>
                  <a:txBody>
                    <a:bodyPr/>
                    <a:lstStyle/>
                    <a:p>
                      <a:endParaRPr lang="en-US" sz="1800"/>
                    </a:p>
                  </a:txBody>
                  <a:tcPr marL="90311" marR="90311" marT="45156" marB="45156" anchor="ctr">
                    <a:lnL>
                      <a:noFill/>
                    </a:lnL>
                    <a:lnR>
                      <a:noFill/>
                    </a:lnR>
                    <a:lnT>
                      <a:noFill/>
                    </a:lnT>
                    <a:lnB>
                      <a:noFill/>
                    </a:lnB>
                  </a:tcPr>
                </a:tc>
              </a:tr>
              <a:tr h="1106730">
                <a:tc>
                  <a:txBody>
                    <a:bodyPr/>
                    <a:lstStyle/>
                    <a:p>
                      <a:pPr algn="ctr"/>
                      <a:endParaRPr lang="en-US" sz="1800"/>
                    </a:p>
                  </a:txBody>
                  <a:tcPr marL="47037" marR="47037" marT="47037" marB="47037" anchor="ctr">
                    <a:lnL>
                      <a:noFill/>
                    </a:lnL>
                    <a:lnR>
                      <a:noFill/>
                    </a:lnR>
                    <a:lnT>
                      <a:noFill/>
                    </a:lnT>
                    <a:lnB>
                      <a:noFill/>
                    </a:lnB>
                  </a:tcPr>
                </a:tc>
              </a:tr>
              <a:tr h="2328718">
                <a:tc>
                  <a:txBody>
                    <a:bodyPr/>
                    <a:lstStyle/>
                    <a:p>
                      <a:pPr algn="ctr"/>
                      <a:r>
                        <a:rPr lang="en-US" sz="1600" dirty="0"/>
                        <a:t>In 1950 all Social Security beneficiaries received a general "cost-of-living" increase--for the first time since benefits began in 1940. Ida May Fuller is seen here receiving her first increased benefit check on October 3, 1950.</a:t>
                      </a:r>
                    </a:p>
                  </a:txBody>
                  <a:tcPr marL="47037" marR="47037" marT="47037" marB="47037" anchor="ctr">
                    <a:lnL>
                      <a:noFill/>
                    </a:lnL>
                    <a:lnR>
                      <a:noFill/>
                    </a:lnR>
                    <a:lnT>
                      <a:noFill/>
                    </a:lnT>
                    <a:lnB>
                      <a:noFill/>
                    </a:lnB>
                    <a:solidFill>
                      <a:srgbClr val="CCCC99"/>
                    </a:solidFill>
                  </a:tcPr>
                </a:tc>
              </a:tr>
            </a:tbl>
          </a:graphicData>
        </a:graphic>
      </p:graphicFrame>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0" bIns="6348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pitchFamily="34" charset="0"/>
              </a:rPr>
              <a:t>Monthly Benefits</a:t>
            </a:r>
            <a:endParaRPr kumimoji="0" lang="en-US" sz="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64800" b="0" i="0" u="none" strike="noStrike" cap="none" normalizeH="0" baseline="0" smtClean="0">
                <a:ln>
                  <a:noFill/>
                </a:ln>
                <a:solidFill>
                  <a:schemeClr val="tx1"/>
                </a:solidFill>
                <a:effectLst/>
                <a:latin typeface="Arial" pitchFamily="34" charset="0"/>
              </a:rPr>
              <a:t> </a:t>
            </a:r>
            <a:endParaRPr kumimoji="0" lang="en-US" sz="17300" b="0" i="0" u="none" strike="noStrike" cap="none" normalizeH="0" baseline="0" smtClean="0">
              <a:ln>
                <a:noFill/>
              </a:ln>
              <a:solidFill>
                <a:schemeClr val="tx1"/>
              </a:solidFill>
              <a:effectLst/>
              <a:latin typeface="Arial" pitchFamily="34" charset="0"/>
            </a:endParaRPr>
          </a:p>
        </p:txBody>
      </p:sp>
      <p:pic>
        <p:nvPicPr>
          <p:cNvPr id="48130" name="Picture 2" descr="photo of Ida May Fuller receiving a Social Security check"/>
          <p:cNvPicPr>
            <a:picLocks noChangeAspect="1" noChangeArrowheads="1"/>
          </p:cNvPicPr>
          <p:nvPr/>
        </p:nvPicPr>
        <p:blipFill>
          <a:blip r:embed="rId4" cstate="print"/>
          <a:srcRect/>
          <a:stretch>
            <a:fillRect/>
          </a:stretch>
        </p:blipFill>
        <p:spPr bwMode="auto">
          <a:xfrm>
            <a:off x="-1143000" y="-4814888"/>
            <a:ext cx="2628900" cy="2752725"/>
          </a:xfrm>
          <a:prstGeom prst="rect">
            <a:avLst/>
          </a:prstGeom>
          <a:noFill/>
        </p:spPr>
      </p:pic>
      <p:pic>
        <p:nvPicPr>
          <p:cNvPr id="48131" name="Picture 3" descr="photo of Ida May Fuller receiving a Social Security check"/>
          <p:cNvPicPr>
            <a:picLocks noChangeAspect="1" noChangeArrowheads="1"/>
          </p:cNvPicPr>
          <p:nvPr/>
        </p:nvPicPr>
        <p:blipFill>
          <a:blip r:embed="rId4" cstate="print"/>
          <a:srcRect/>
          <a:stretch>
            <a:fillRect/>
          </a:stretch>
        </p:blipFill>
        <p:spPr bwMode="auto">
          <a:xfrm>
            <a:off x="304800" y="685800"/>
            <a:ext cx="3276600" cy="3430933"/>
          </a:xfrm>
          <a:prstGeom prst="rect">
            <a:avLst/>
          </a:prstGeom>
          <a:noFill/>
          <a:ln w="76200">
            <a:solidFill>
              <a:schemeClr val="accent4">
                <a:lumMod val="60000"/>
                <a:lumOff val="40000"/>
              </a:schemeClr>
            </a:solidFill>
          </a:ln>
        </p:spPr>
      </p:pic>
      <p:sp>
        <p:nvSpPr>
          <p:cNvPr id="8" name="TextBox 7"/>
          <p:cNvSpPr txBox="1"/>
          <p:nvPr/>
        </p:nvSpPr>
        <p:spPr>
          <a:xfrm>
            <a:off x="5105400" y="4191000"/>
            <a:ext cx="3581400" cy="2585323"/>
          </a:xfrm>
          <a:prstGeom prst="rect">
            <a:avLst/>
          </a:prstGeom>
          <a:solidFill>
            <a:schemeClr val="accent3">
              <a:lumMod val="20000"/>
              <a:lumOff val="80000"/>
            </a:schemeClr>
          </a:solidFill>
          <a:ln w="76200">
            <a:solidFill>
              <a:schemeClr val="accent4">
                <a:lumMod val="60000"/>
                <a:lumOff val="40000"/>
              </a:schemeClr>
            </a:solidFill>
          </a:ln>
        </p:spPr>
        <p:txBody>
          <a:bodyPr wrap="square" rtlCol="0">
            <a:spAutoFit/>
          </a:bodyPr>
          <a:lstStyle/>
          <a:p>
            <a:r>
              <a:rPr lang="en-US" dirty="0" smtClean="0"/>
              <a:t>Ida May Fuller worked for three years under the Social Security program. The accumulated taxes on her salary during those three years was a total of $24.75. Her initial monthly check was $22.54. During her lifetime she collected a total of $22,888.92 in Social Security benefits.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cpa.org/images/469.gif"/>
          <p:cNvPicPr>
            <a:picLocks noChangeAspect="1" noChangeArrowheads="1"/>
          </p:cNvPicPr>
          <p:nvPr/>
        </p:nvPicPr>
        <p:blipFill>
          <a:blip r:embed="rId2" cstate="print"/>
          <a:srcRect/>
          <a:stretch>
            <a:fillRect/>
          </a:stretch>
        </p:blipFill>
        <p:spPr bwMode="auto">
          <a:xfrm>
            <a:off x="1905000" y="304800"/>
            <a:ext cx="4876800" cy="602949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762000"/>
            <a:ext cx="8382000" cy="4524315"/>
          </a:xfrm>
          <a:prstGeom prst="rect">
            <a:avLst/>
          </a:prstGeom>
        </p:spPr>
        <p:txBody>
          <a:bodyPr wrap="square">
            <a:spAutoFit/>
          </a:bodyPr>
          <a:lstStyle/>
          <a:p>
            <a:r>
              <a:rPr lang="en-US" sz="2400" dirty="0"/>
              <a:t>Corporate income taxes </a:t>
            </a:r>
            <a:r>
              <a:rPr lang="en-US" sz="2400" dirty="0" smtClean="0"/>
              <a:t>:  </a:t>
            </a:r>
          </a:p>
          <a:p>
            <a:r>
              <a:rPr lang="en-US" sz="2400" dirty="0"/>
              <a:t>	</a:t>
            </a:r>
            <a:r>
              <a:rPr lang="en-US" sz="2400" dirty="0" smtClean="0"/>
              <a:t> </a:t>
            </a:r>
            <a:r>
              <a:rPr lang="en-US" sz="2400" dirty="0"/>
              <a:t>a tax placed on the money businesses earn</a:t>
            </a:r>
          </a:p>
          <a:p>
            <a:r>
              <a:rPr lang="en-US" sz="2400" dirty="0"/>
              <a:t> </a:t>
            </a:r>
            <a:endParaRPr lang="en-US" sz="2400" dirty="0" smtClean="0"/>
          </a:p>
          <a:p>
            <a:r>
              <a:rPr lang="en-US" sz="2400" dirty="0" smtClean="0"/>
              <a:t>State </a:t>
            </a:r>
            <a:r>
              <a:rPr lang="en-US" sz="2400" dirty="0"/>
              <a:t>sales taxes </a:t>
            </a:r>
            <a:r>
              <a:rPr lang="en-US" sz="2400" dirty="0" smtClean="0"/>
              <a:t>:</a:t>
            </a:r>
          </a:p>
          <a:p>
            <a:r>
              <a:rPr lang="en-US" sz="2400" dirty="0"/>
              <a:t>	</a:t>
            </a:r>
            <a:r>
              <a:rPr lang="en-US" sz="2400" dirty="0" smtClean="0"/>
              <a:t>a </a:t>
            </a:r>
            <a:r>
              <a:rPr lang="en-US" sz="2400" dirty="0"/>
              <a:t>tax place on the sale of goods and services ( 3% - 9%)</a:t>
            </a:r>
          </a:p>
          <a:p>
            <a:endParaRPr lang="en-US" sz="2400" dirty="0" smtClean="0"/>
          </a:p>
          <a:p>
            <a:r>
              <a:rPr lang="en-US" sz="2400" dirty="0" smtClean="0"/>
              <a:t>Local </a:t>
            </a:r>
            <a:r>
              <a:rPr lang="en-US" sz="2400" dirty="0"/>
              <a:t>property taxes  ( city and county)</a:t>
            </a:r>
          </a:p>
          <a:p>
            <a:r>
              <a:rPr lang="en-US" sz="2400" dirty="0"/>
              <a:t>	*  a tax based on the worth of a  person’s property</a:t>
            </a:r>
          </a:p>
          <a:p>
            <a:r>
              <a:rPr lang="en-US" sz="2400" dirty="0"/>
              <a:t>	*  Ex: house and land</a:t>
            </a:r>
          </a:p>
          <a:p>
            <a:endParaRPr lang="en-US" sz="2400" dirty="0"/>
          </a:p>
          <a:p>
            <a:r>
              <a:rPr lang="en-US" sz="2400" dirty="0"/>
              <a:t>Citizens do not want to be annexed into the city because they do not want to pay city taxes.</a:t>
            </a:r>
          </a:p>
        </p:txBody>
      </p:sp>
    </p:spTree>
    <p:extLst>
      <p:ext uri="{BB962C8B-B14F-4D97-AF65-F5344CB8AC3E}">
        <p14:creationId xmlns:p14="http://schemas.microsoft.com/office/powerpoint/2010/main" val="4264363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2362200" cy="923330"/>
          </a:xfrm>
          <a:prstGeom prst="rect">
            <a:avLst/>
          </a:prstGeom>
        </p:spPr>
        <p:txBody>
          <a:bodyPr wrap="square">
            <a:spAutoFit/>
          </a:bodyPr>
          <a:lstStyle/>
          <a:p>
            <a:r>
              <a:rPr lang="en-US" b="1" dirty="0" smtClean="0"/>
              <a:t>Tax Rates</a:t>
            </a:r>
          </a:p>
          <a:p>
            <a:r>
              <a:rPr lang="en-US" b="1" dirty="0" smtClean="0"/>
              <a:t>TAXING UNIT 2010</a:t>
            </a:r>
          </a:p>
          <a:p>
            <a:r>
              <a:rPr lang="en-US" b="1" dirty="0" smtClean="0"/>
              <a:t>WAKE COUNTY  .534 </a:t>
            </a:r>
          </a:p>
        </p:txBody>
      </p:sp>
      <p:sp>
        <p:nvSpPr>
          <p:cNvPr id="3" name="Rectangle 2"/>
          <p:cNvSpPr/>
          <p:nvPr/>
        </p:nvSpPr>
        <p:spPr>
          <a:xfrm>
            <a:off x="381000" y="2514600"/>
            <a:ext cx="8534400" cy="646331"/>
          </a:xfrm>
          <a:prstGeom prst="rect">
            <a:avLst/>
          </a:prstGeom>
        </p:spPr>
        <p:txBody>
          <a:bodyPr wrap="square">
            <a:spAutoFit/>
          </a:bodyPr>
          <a:lstStyle/>
          <a:p>
            <a:r>
              <a:rPr lang="en-US" b="1" dirty="0" smtClean="0"/>
              <a:t> Properties not located within a municipality may be subject to a fire district tax and the RTP special district tax in addition to </a:t>
            </a:r>
            <a:r>
              <a:rPr lang="en-US" dirty="0" smtClean="0"/>
              <a:t>county taxes.</a:t>
            </a:r>
            <a:endParaRPr lang="en-US" dirty="0"/>
          </a:p>
        </p:txBody>
      </p:sp>
      <p:sp>
        <p:nvSpPr>
          <p:cNvPr id="4" name="TextBox 3"/>
          <p:cNvSpPr txBox="1"/>
          <p:nvPr/>
        </p:nvSpPr>
        <p:spPr>
          <a:xfrm>
            <a:off x="381000" y="1524000"/>
            <a:ext cx="2819400" cy="923330"/>
          </a:xfrm>
          <a:prstGeom prst="rect">
            <a:avLst/>
          </a:prstGeom>
          <a:noFill/>
        </p:spPr>
        <p:txBody>
          <a:bodyPr wrap="square" rtlCol="0">
            <a:spAutoFit/>
          </a:bodyPr>
          <a:lstStyle/>
          <a:p>
            <a:r>
              <a:rPr lang="en-US" b="1" dirty="0" smtClean="0"/>
              <a:t>Recycling Fees</a:t>
            </a:r>
          </a:p>
          <a:p>
            <a:r>
              <a:rPr lang="en-US" b="1" dirty="0" smtClean="0"/>
              <a:t>TAXING UNIT 2010</a:t>
            </a:r>
          </a:p>
          <a:p>
            <a:r>
              <a:rPr lang="en-US" b="1" dirty="0" smtClean="0"/>
              <a:t>WAKE COUNTY $20.00</a:t>
            </a:r>
            <a:endParaRPr lang="en-US" dirty="0"/>
          </a:p>
        </p:txBody>
      </p:sp>
      <p:sp>
        <p:nvSpPr>
          <p:cNvPr id="5" name="TextBox 4"/>
          <p:cNvSpPr txBox="1"/>
          <p:nvPr/>
        </p:nvSpPr>
        <p:spPr>
          <a:xfrm>
            <a:off x="3124200" y="228600"/>
            <a:ext cx="4343400" cy="369332"/>
          </a:xfrm>
          <a:prstGeom prst="rect">
            <a:avLst/>
          </a:prstGeom>
          <a:noFill/>
        </p:spPr>
        <p:txBody>
          <a:bodyPr wrap="square" rtlCol="0">
            <a:spAutoFit/>
          </a:bodyPr>
          <a:lstStyle/>
          <a:p>
            <a:r>
              <a:rPr lang="en-US" dirty="0" smtClean="0">
                <a:solidFill>
                  <a:srgbClr val="FF0000"/>
                </a:solidFill>
              </a:rPr>
              <a:t>( $2,670  county tax on $500,000 house)</a:t>
            </a:r>
            <a:endParaRPr lang="en-US" dirty="0">
              <a:solidFill>
                <a:srgbClr val="FF0000"/>
              </a:solidFill>
            </a:endParaRPr>
          </a:p>
        </p:txBody>
      </p:sp>
      <p:sp>
        <p:nvSpPr>
          <p:cNvPr id="6" name="Oval 5"/>
          <p:cNvSpPr/>
          <p:nvPr/>
        </p:nvSpPr>
        <p:spPr>
          <a:xfrm>
            <a:off x="2438400" y="762000"/>
            <a:ext cx="63246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$2,670.  +  $1,867.50 = $4,537.50 </a:t>
            </a:r>
            <a:endParaRPr lang="en-US" dirty="0"/>
          </a:p>
        </p:txBody>
      </p:sp>
      <p:pic>
        <p:nvPicPr>
          <p:cNvPr id="50178" name="Picture 2" descr="http://www.coastalhawaii.com/images/gifs/Coming%20By%20Rail.jpg"/>
          <p:cNvPicPr>
            <a:picLocks noChangeAspect="1" noChangeArrowheads="1"/>
          </p:cNvPicPr>
          <p:nvPr/>
        </p:nvPicPr>
        <p:blipFill>
          <a:blip r:embed="rId2" cstate="print"/>
          <a:srcRect/>
          <a:stretch>
            <a:fillRect/>
          </a:stretch>
        </p:blipFill>
        <p:spPr bwMode="auto">
          <a:xfrm>
            <a:off x="1219200" y="3200400"/>
            <a:ext cx="5638800" cy="34861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001000" cy="584775"/>
          </a:xfrm>
          <a:prstGeom prst="rect">
            <a:avLst/>
          </a:prstGeom>
        </p:spPr>
        <p:txBody>
          <a:bodyPr wrap="square">
            <a:spAutoFit/>
          </a:bodyPr>
          <a:lstStyle/>
          <a:p>
            <a:pPr lvl="0" eaLnBrk="0" fontAlgn="base" hangingPunct="0">
              <a:spcBef>
                <a:spcPct val="0"/>
              </a:spcBef>
              <a:spcAft>
                <a:spcPct val="0"/>
              </a:spcAft>
              <a:buFontTx/>
              <a:buChar char="•"/>
              <a:tabLst>
                <a:tab pos="1524000" algn="l"/>
              </a:tabLst>
            </a:pPr>
            <a:r>
              <a:rPr lang="en-US" sz="1600" b="1" u="sng" dirty="0" smtClean="0">
                <a:latin typeface="Arial" pitchFamily="34" charset="0"/>
                <a:ea typeface="Times New Roman" pitchFamily="18" charset="0"/>
              </a:rPr>
              <a:t>Excise taxes </a:t>
            </a:r>
            <a:endParaRPr lang="en-US" sz="1600" dirty="0" smtClean="0">
              <a:latin typeface="Arial" pitchFamily="34" charset="0"/>
            </a:endParaRPr>
          </a:p>
          <a:p>
            <a:pPr lvl="1" eaLnBrk="0" fontAlgn="base" hangingPunct="0">
              <a:spcBef>
                <a:spcPct val="0"/>
              </a:spcBef>
              <a:spcAft>
                <a:spcPct val="0"/>
              </a:spcAft>
              <a:buFontTx/>
              <a:buAutoNum type="arabicPeriod"/>
              <a:tabLst>
                <a:tab pos="1524000" algn="l"/>
              </a:tabLst>
            </a:pPr>
            <a:r>
              <a:rPr lang="en-US" sz="1600" dirty="0" smtClean="0">
                <a:latin typeface="Arial" pitchFamily="34" charset="0"/>
                <a:ea typeface="Times New Roman" pitchFamily="18" charset="0"/>
              </a:rPr>
              <a:t>tax on gasoline, tobacco, alcohol, legal betting, telephone service</a:t>
            </a:r>
            <a:endParaRPr lang="en-US" sz="1600" dirty="0" smtClean="0">
              <a:latin typeface="Arial" pitchFamily="34" charset="0"/>
            </a:endParaRPr>
          </a:p>
        </p:txBody>
      </p:sp>
      <p:pic>
        <p:nvPicPr>
          <p:cNvPr id="52226" name="Picture 2" descr="http://emailfromgrandma.com/wp-content/uploads/2008/04/gasoline-humor-6.jpg"/>
          <p:cNvPicPr>
            <a:picLocks noChangeAspect="1" noChangeArrowheads="1"/>
          </p:cNvPicPr>
          <p:nvPr/>
        </p:nvPicPr>
        <p:blipFill>
          <a:blip r:embed="rId2" cstate="print"/>
          <a:srcRect/>
          <a:stretch>
            <a:fillRect/>
          </a:stretch>
        </p:blipFill>
        <p:spPr bwMode="auto">
          <a:xfrm>
            <a:off x="5562600" y="3733800"/>
            <a:ext cx="3366198" cy="2552700"/>
          </a:xfrm>
          <a:prstGeom prst="rect">
            <a:avLst/>
          </a:prstGeom>
          <a:noFill/>
        </p:spPr>
      </p:pic>
      <p:pic>
        <p:nvPicPr>
          <p:cNvPr id="52228" name="Picture 4" descr="http://crooksandliars.com/files/uploads/2008/05/pumping-gas.jpg"/>
          <p:cNvPicPr>
            <a:picLocks noChangeAspect="1" noChangeArrowheads="1"/>
          </p:cNvPicPr>
          <p:nvPr/>
        </p:nvPicPr>
        <p:blipFill>
          <a:blip r:embed="rId3" cstate="print"/>
          <a:srcRect/>
          <a:stretch>
            <a:fillRect/>
          </a:stretch>
        </p:blipFill>
        <p:spPr bwMode="auto">
          <a:xfrm>
            <a:off x="228600" y="1600200"/>
            <a:ext cx="2907323" cy="2362200"/>
          </a:xfrm>
          <a:prstGeom prst="rect">
            <a:avLst/>
          </a:prstGeom>
          <a:noFill/>
        </p:spPr>
      </p:pic>
      <p:pic>
        <p:nvPicPr>
          <p:cNvPr id="52230" name="Picture 6" descr="http://t0.gstatic.com/images?q=tbn:ANd9GcQBXNmHxbCY9VwAQCWzj8WTLMgWFG5YPrHTq4YG1pt9bu1zGt4it54lvAI">
            <a:hlinkClick r:id="rId4"/>
          </p:cNvPr>
          <p:cNvPicPr>
            <a:picLocks noChangeAspect="1" noChangeArrowheads="1"/>
          </p:cNvPicPr>
          <p:nvPr/>
        </p:nvPicPr>
        <p:blipFill>
          <a:blip r:embed="rId5" cstate="print"/>
          <a:srcRect/>
          <a:stretch>
            <a:fillRect/>
          </a:stretch>
        </p:blipFill>
        <p:spPr bwMode="auto">
          <a:xfrm>
            <a:off x="228600" y="4495800"/>
            <a:ext cx="2778125" cy="1866900"/>
          </a:xfrm>
          <a:prstGeom prst="rect">
            <a:avLst/>
          </a:prstGeom>
          <a:noFill/>
        </p:spPr>
      </p:pic>
      <p:pic>
        <p:nvPicPr>
          <p:cNvPr id="52232" name="Picture 8" descr="http://www.picturesof.net/_images_300/Red_Rotary_Phone_Royalty_Free_Clipart_Picture_090209-004283-881009.jpg"/>
          <p:cNvPicPr>
            <a:picLocks noChangeAspect="1" noChangeArrowheads="1"/>
          </p:cNvPicPr>
          <p:nvPr/>
        </p:nvPicPr>
        <p:blipFill>
          <a:blip r:embed="rId6" cstate="print"/>
          <a:srcRect/>
          <a:stretch>
            <a:fillRect/>
          </a:stretch>
        </p:blipFill>
        <p:spPr bwMode="auto">
          <a:xfrm>
            <a:off x="5715000" y="1524000"/>
            <a:ext cx="2857500" cy="2314575"/>
          </a:xfrm>
          <a:prstGeom prst="rect">
            <a:avLst/>
          </a:prstGeom>
          <a:noFill/>
        </p:spPr>
      </p:pic>
      <p:pic>
        <p:nvPicPr>
          <p:cNvPr id="52234" name="Picture 10" descr="http://www.magicbob2000.com/resources/hocus%20cards_edited-3.jpg"/>
          <p:cNvPicPr>
            <a:picLocks noChangeAspect="1" noChangeArrowheads="1"/>
          </p:cNvPicPr>
          <p:nvPr/>
        </p:nvPicPr>
        <p:blipFill>
          <a:blip r:embed="rId7" cstate="print"/>
          <a:srcRect/>
          <a:stretch>
            <a:fillRect/>
          </a:stretch>
        </p:blipFill>
        <p:spPr bwMode="auto">
          <a:xfrm>
            <a:off x="3200400" y="4267200"/>
            <a:ext cx="2156755" cy="2133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hickorygov.com/egov/gallery/1191281541268724.jpg"/>
          <p:cNvPicPr>
            <a:picLocks noChangeAspect="1" noChangeArrowheads="1"/>
          </p:cNvPicPr>
          <p:nvPr/>
        </p:nvPicPr>
        <p:blipFill>
          <a:blip r:embed="rId2" cstate="print"/>
          <a:srcRect/>
          <a:stretch>
            <a:fillRect/>
          </a:stretch>
        </p:blipFill>
        <p:spPr bwMode="auto">
          <a:xfrm>
            <a:off x="1066800" y="838200"/>
            <a:ext cx="6846150" cy="5318125"/>
          </a:xfrm>
          <a:prstGeom prst="rect">
            <a:avLst/>
          </a:prstGeom>
          <a:noFill/>
        </p:spPr>
      </p:pic>
      <p:sp>
        <p:nvSpPr>
          <p:cNvPr id="3" name="TextBox 2"/>
          <p:cNvSpPr txBox="1"/>
          <p:nvPr/>
        </p:nvSpPr>
        <p:spPr>
          <a:xfrm>
            <a:off x="2362200" y="381000"/>
            <a:ext cx="2819400" cy="369332"/>
          </a:xfrm>
          <a:prstGeom prst="rect">
            <a:avLst/>
          </a:prstGeom>
          <a:noFill/>
        </p:spPr>
        <p:txBody>
          <a:bodyPr wrap="square" rtlCol="0">
            <a:spAutoFit/>
          </a:bodyPr>
          <a:lstStyle/>
          <a:p>
            <a:r>
              <a:rPr lang="en-US" dirty="0" smtClean="0">
                <a:latin typeface="Arial" pitchFamily="34" charset="0"/>
                <a:ea typeface="Times New Roman" pitchFamily="18" charset="0"/>
              </a:rPr>
              <a:t>Public Utilities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536540"/>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Char char="•"/>
              <a:tabLst>
                <a:tab pos="15240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Inheritance tax</a:t>
            </a:r>
            <a:endParaRPr kumimoji="0" lang="en-US" sz="8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15240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estate tax</a:t>
            </a:r>
            <a:endParaRPr kumimoji="0" lang="en-US" sz="8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15240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15240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E. Other Revenue Sources:	</a:t>
            </a:r>
            <a:endParaRPr kumimoji="0" lang="en-US" sz="8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15240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1.fines</a:t>
            </a:r>
            <a:endParaRPr kumimoji="0" lang="en-US" sz="8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15240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2.fees</a:t>
            </a:r>
            <a:endParaRPr kumimoji="0" lang="en-US" sz="8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15240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3.government bonds</a:t>
            </a:r>
            <a:endParaRPr kumimoji="0" lang="en-US" sz="8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457200" y="4267200"/>
            <a:ext cx="8229600" cy="1754326"/>
          </a:xfrm>
          <a:prstGeom prst="rect">
            <a:avLst/>
          </a:prstGeom>
          <a:noFill/>
          <a:ln w="76200">
            <a:solidFill>
              <a:srgbClr val="00B0F0"/>
            </a:solidFill>
          </a:ln>
        </p:spPr>
        <p:txBody>
          <a:bodyPr wrap="square" rtlCol="0">
            <a:spAutoFit/>
          </a:bodyPr>
          <a:lstStyle/>
          <a:p>
            <a:r>
              <a:rPr lang="en-US" b="1" dirty="0" smtClean="0"/>
              <a:t>WATER &amp; SEWER RATES</a:t>
            </a:r>
          </a:p>
          <a:p>
            <a:r>
              <a:rPr lang="en-US" dirty="0" smtClean="0"/>
              <a:t>The Adopted Budget includes a nine percent rate increase for the City’s retail water and sewer rates which will be effective July 1, 2010. Under the adopted rates, the average residential customer who uses six CCF or 4,500 gallons a month will pay $39.81, an increase of $3.27 per month. Beginning November 1, 2010, increased tiered rates will also go into effect, which are anticipated to be revenue-neutral</a:t>
            </a:r>
            <a:endParaRPr lang="en-US" dirty="0"/>
          </a:p>
        </p:txBody>
      </p:sp>
      <p:sp>
        <p:nvSpPr>
          <p:cNvPr id="5" name="Rectangle 4"/>
          <p:cNvSpPr/>
          <p:nvPr/>
        </p:nvSpPr>
        <p:spPr>
          <a:xfrm>
            <a:off x="381000" y="2690336"/>
            <a:ext cx="8305800" cy="923330"/>
          </a:xfrm>
          <a:prstGeom prst="rect">
            <a:avLst/>
          </a:prstGeom>
          <a:ln w="76200">
            <a:solidFill>
              <a:srgbClr val="FF66CC"/>
            </a:solidFill>
          </a:ln>
        </p:spPr>
        <p:txBody>
          <a:bodyPr wrap="square">
            <a:spAutoFit/>
          </a:bodyPr>
          <a:lstStyle/>
          <a:p>
            <a:r>
              <a:rPr lang="en-US" b="1" dirty="0" smtClean="0"/>
              <a:t>VEHICLE LICENSE TAX </a:t>
            </a:r>
          </a:p>
          <a:p>
            <a:r>
              <a:rPr lang="en-US" dirty="0" smtClean="0"/>
              <a:t>The Vehicle License Tax increases from $25 to $30. It is estimated that the increase will result in an additional one million dollars of revenue over a 12 month period.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46331"/>
          </a:xfrm>
          <a:prstGeom prst="rect">
            <a:avLst/>
          </a:prstGeom>
        </p:spPr>
        <p:txBody>
          <a:bodyPr wrap="square">
            <a:spAutoFit/>
          </a:bodyPr>
          <a:lstStyle/>
          <a:p>
            <a:pPr lvl="0" indent="457200" eaLnBrk="0" fontAlgn="base" hangingPunct="0">
              <a:spcBef>
                <a:spcPct val="0"/>
              </a:spcBef>
              <a:spcAft>
                <a:spcPct val="0"/>
              </a:spcAft>
              <a:tabLst>
                <a:tab pos="1524000" algn="l"/>
              </a:tabLst>
            </a:pPr>
            <a:r>
              <a:rPr lang="en-US" dirty="0" smtClean="0">
                <a:latin typeface="Arial" pitchFamily="34" charset="0"/>
                <a:ea typeface="Times New Roman" pitchFamily="18" charset="0"/>
              </a:rPr>
              <a:t> F. Personal economics: Personal budgeting</a:t>
            </a:r>
          </a:p>
          <a:p>
            <a:pPr lvl="0" indent="457200" eaLnBrk="0" fontAlgn="base" hangingPunct="0">
              <a:spcBef>
                <a:spcPct val="0"/>
              </a:spcBef>
              <a:spcAft>
                <a:spcPct val="0"/>
              </a:spcAft>
              <a:tabLst>
                <a:tab pos="1524000" algn="l"/>
              </a:tabLst>
            </a:pPr>
            <a:r>
              <a:rPr lang="en-US" dirty="0" smtClean="0">
                <a:latin typeface="Arial" pitchFamily="34" charset="0"/>
                <a:ea typeface="Times New Roman" pitchFamily="18" charset="0"/>
              </a:rPr>
              <a:t>	 Paying your taxes/completing tax forms </a:t>
            </a:r>
            <a:endParaRPr lang="en-US" sz="2400" dirty="0" smtClean="0">
              <a:latin typeface="Arial" pitchFamily="34" charset="0"/>
            </a:endParaRPr>
          </a:p>
        </p:txBody>
      </p:sp>
      <p:pic>
        <p:nvPicPr>
          <p:cNvPr id="3" name="Picture 2" descr="http://yutoeconblog.files.wordpress.com/2009/08/meaning-of-tax-law.gif?w=300&amp;h=350"/>
          <p:cNvPicPr>
            <a:picLocks noChangeAspect="1" noChangeArrowheads="1"/>
          </p:cNvPicPr>
          <p:nvPr/>
        </p:nvPicPr>
        <p:blipFill>
          <a:blip r:embed="rId2" cstate="print"/>
          <a:srcRect/>
          <a:stretch>
            <a:fillRect/>
          </a:stretch>
        </p:blipFill>
        <p:spPr bwMode="auto">
          <a:xfrm>
            <a:off x="1981200" y="1447800"/>
            <a:ext cx="4196443" cy="48958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600200" y="2049766"/>
            <a:ext cx="64008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8288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Government’s Efforts to Solve Economic Problems </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288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A. America’s Economic goals – no longer laissez-faire</a:t>
            </a:r>
            <a:endParaRPr kumimoji="0" lang="en-US" b="0" i="0" u="none" strike="noStrike" cap="none" normalizeH="0" baseline="0" dirty="0" smtClean="0">
              <a:ln>
                <a:noFill/>
              </a:ln>
              <a:solidFill>
                <a:schemeClr val="tx1"/>
              </a:solidFill>
              <a:effectLst/>
              <a:latin typeface="Arial" pitchFamily="34" charset="0"/>
            </a:endParaRPr>
          </a:p>
          <a:p>
            <a:pPr marL="1371600" marR="0" lvl="3" indent="0" algn="l" defTabSz="914400" rtl="0" eaLnBrk="0" fontAlgn="base" latinLnBrk="0" hangingPunct="0">
              <a:lnSpc>
                <a:spcPct val="100000"/>
              </a:lnSpc>
              <a:spcBef>
                <a:spcPct val="0"/>
              </a:spcBef>
              <a:spcAft>
                <a:spcPct val="0"/>
              </a:spcAft>
              <a:buClrTx/>
              <a:buSzTx/>
              <a:buFontTx/>
              <a:buAutoNum type="romanLcPeriod"/>
              <a:tabLst>
                <a:tab pos="18288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Price Stability – inflation at 3% or less </a:t>
            </a:r>
            <a:endParaRPr kumimoji="0" lang="en-US" b="0" i="0" u="none" strike="noStrike" cap="none" normalizeH="0" baseline="0" dirty="0" smtClean="0">
              <a:ln>
                <a:noFill/>
              </a:ln>
              <a:solidFill>
                <a:schemeClr val="tx1"/>
              </a:solidFill>
              <a:effectLst/>
              <a:latin typeface="Arial" pitchFamily="34" charset="0"/>
            </a:endParaRPr>
          </a:p>
          <a:p>
            <a:pPr marL="1371600" marR="0" lvl="3" indent="0" algn="l" defTabSz="914400" rtl="0" eaLnBrk="0" fontAlgn="base" latinLnBrk="0" hangingPunct="0">
              <a:lnSpc>
                <a:spcPct val="100000"/>
              </a:lnSpc>
              <a:spcBef>
                <a:spcPct val="0"/>
              </a:spcBef>
              <a:spcAft>
                <a:spcPct val="0"/>
              </a:spcAft>
              <a:buClrTx/>
              <a:buSzTx/>
              <a:buFontTx/>
              <a:buAutoNum type="romanLcPeriod"/>
              <a:tabLst>
                <a:tab pos="18288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Full employment</a:t>
            </a:r>
          </a:p>
          <a:p>
            <a:pPr marL="1371600" marR="0" lvl="3" indent="0" algn="l" defTabSz="914400" rtl="0" eaLnBrk="0" fontAlgn="base" latinLnBrk="0" hangingPunct="0">
              <a:lnSpc>
                <a:spcPct val="100000"/>
              </a:lnSpc>
              <a:spcBef>
                <a:spcPct val="0"/>
              </a:spcBef>
              <a:spcAft>
                <a:spcPct val="0"/>
              </a:spcAft>
              <a:buClrTx/>
              <a:buSzTx/>
              <a:buFontTx/>
              <a:buAutoNum type="romanLcPeriod"/>
              <a:tabLst>
                <a:tab pos="1828800" algn="l"/>
              </a:tabLst>
            </a:pPr>
            <a:endParaRPr lang="en-US" dirty="0" smtClean="0">
              <a:latin typeface="Arial" pitchFamily="34" charset="0"/>
            </a:endParaRPr>
          </a:p>
          <a:p>
            <a:pPr marL="1371600" marR="0" lvl="3" indent="0" algn="l" defTabSz="914400" rtl="0" eaLnBrk="0" fontAlgn="base" latinLnBrk="0" hangingPunct="0">
              <a:lnSpc>
                <a:spcPct val="100000"/>
              </a:lnSpc>
              <a:spcBef>
                <a:spcPct val="0"/>
              </a:spcBef>
              <a:spcAft>
                <a:spcPct val="0"/>
              </a:spcAft>
              <a:buClrTx/>
              <a:buSzTx/>
              <a:buFontTx/>
              <a:buAutoNum type="romanLcPeriod"/>
              <a:tabLst>
                <a:tab pos="1828800" algn="l"/>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28800" algn="l"/>
              </a:tabLst>
            </a:pPr>
            <a:endParaRPr kumimoji="0" lang="en-US"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86309"/>
          </a:xfrm>
          <a:prstGeom prst="rect">
            <a:avLst/>
          </a:prstGeom>
        </p:spPr>
        <p:txBody>
          <a:bodyPr wrap="square">
            <a:spAutoFit/>
          </a:bodyPr>
          <a:lstStyle/>
          <a:p>
            <a:pPr lvl="0" eaLnBrk="0" fontAlgn="base" hangingPunct="0">
              <a:spcBef>
                <a:spcPct val="0"/>
              </a:spcBef>
              <a:spcAft>
                <a:spcPct val="0"/>
              </a:spcAft>
              <a:tabLst>
                <a:tab pos="1828800" algn="l"/>
              </a:tabLst>
            </a:pPr>
            <a:r>
              <a:rPr lang="en-US" dirty="0" smtClean="0">
                <a:latin typeface="Arial" pitchFamily="34" charset="0"/>
                <a:ea typeface="Times New Roman" pitchFamily="18" charset="0"/>
              </a:rPr>
              <a:t>A condition in which anyone who wishes to work can. Usually set at 94 – 96% of the labor force, or 4 – 6% unemployment rate</a:t>
            </a:r>
            <a:endParaRPr lang="en-US" dirty="0" smtClean="0">
              <a:latin typeface="Arial" pitchFamily="34" charset="0"/>
            </a:endParaRPr>
          </a:p>
          <a:p>
            <a:pPr lvl="3" eaLnBrk="0" fontAlgn="base" hangingPunct="0">
              <a:spcBef>
                <a:spcPct val="0"/>
              </a:spcBef>
              <a:spcAft>
                <a:spcPct val="0"/>
              </a:spcAft>
              <a:tabLst>
                <a:tab pos="1828800" algn="l"/>
              </a:tabLst>
            </a:pPr>
            <a:endParaRPr lang="en-US" u="sng" dirty="0" smtClean="0">
              <a:latin typeface="Arial" pitchFamily="34" charset="0"/>
              <a:ea typeface="Times New Roman" pitchFamily="18" charset="0"/>
            </a:endParaRPr>
          </a:p>
          <a:p>
            <a:pPr lvl="3" eaLnBrk="0" fontAlgn="base" hangingPunct="0">
              <a:spcBef>
                <a:spcPct val="0"/>
              </a:spcBef>
              <a:spcAft>
                <a:spcPct val="0"/>
              </a:spcAft>
              <a:tabLst>
                <a:tab pos="1828800" algn="l"/>
              </a:tabLst>
            </a:pPr>
            <a:r>
              <a:rPr lang="en-US" u="sng" dirty="0" smtClean="0">
                <a:latin typeface="Arial" pitchFamily="34" charset="0"/>
                <a:ea typeface="Times New Roman" pitchFamily="18" charset="0"/>
              </a:rPr>
              <a:t>Economic Growth </a:t>
            </a:r>
            <a:r>
              <a:rPr lang="en-US" dirty="0" smtClean="0">
                <a:latin typeface="Arial" pitchFamily="34" charset="0"/>
                <a:ea typeface="Times New Roman" pitchFamily="18" charset="0"/>
              </a:rPr>
              <a:t>– GDP rising at 3% per year. An increase in the economy’s capacity to produce goods and services </a:t>
            </a:r>
          </a:p>
          <a:p>
            <a:pPr lvl="3" eaLnBrk="0" fontAlgn="base" hangingPunct="0">
              <a:spcBef>
                <a:spcPct val="0"/>
              </a:spcBef>
              <a:spcAft>
                <a:spcPct val="0"/>
              </a:spcAft>
              <a:tabLst>
                <a:tab pos="1828800" algn="l"/>
              </a:tabLst>
            </a:pPr>
            <a:endParaRPr lang="en-US" dirty="0" smtClean="0">
              <a:latin typeface="Arial" pitchFamily="34" charset="0"/>
            </a:endParaRPr>
          </a:p>
          <a:p>
            <a:pPr lvl="3" eaLnBrk="0" fontAlgn="base" hangingPunct="0">
              <a:spcBef>
                <a:spcPct val="0"/>
              </a:spcBef>
              <a:spcAft>
                <a:spcPct val="0"/>
              </a:spcAft>
              <a:tabLst>
                <a:tab pos="1828800" algn="l"/>
              </a:tabLst>
            </a:pPr>
            <a:endParaRPr lang="en-US" dirty="0" smtClean="0">
              <a:latin typeface="Arial" pitchFamily="34" charset="0"/>
            </a:endParaRPr>
          </a:p>
          <a:p>
            <a:pPr lvl="3" eaLnBrk="0" fontAlgn="base" hangingPunct="0">
              <a:spcBef>
                <a:spcPct val="0"/>
              </a:spcBef>
              <a:spcAft>
                <a:spcPct val="0"/>
              </a:spcAft>
              <a:tabLst>
                <a:tab pos="1828800" algn="l"/>
              </a:tabLst>
            </a:pPr>
            <a:endParaRPr lang="en-US" dirty="0" smtClean="0">
              <a:latin typeface="Arial" pitchFamily="34" charset="0"/>
            </a:endParaRPr>
          </a:p>
          <a:p>
            <a:pPr lvl="3" eaLnBrk="0" fontAlgn="base" hangingPunct="0">
              <a:spcBef>
                <a:spcPct val="0"/>
              </a:spcBef>
              <a:spcAft>
                <a:spcPct val="0"/>
              </a:spcAft>
              <a:tabLst>
                <a:tab pos="1828800" algn="l"/>
              </a:tabLst>
            </a:pPr>
            <a:endParaRPr lang="en-US" dirty="0" smtClean="0">
              <a:latin typeface="Arial" pitchFamily="34" charset="0"/>
            </a:endParaRPr>
          </a:p>
          <a:p>
            <a:pPr lvl="3" eaLnBrk="0" fontAlgn="base" hangingPunct="0">
              <a:spcBef>
                <a:spcPct val="0"/>
              </a:spcBef>
              <a:spcAft>
                <a:spcPct val="0"/>
              </a:spcAft>
              <a:tabLst>
                <a:tab pos="1828800" algn="l"/>
              </a:tabLst>
            </a:pPr>
            <a:endParaRPr lang="en-US" dirty="0" smtClean="0">
              <a:latin typeface="Arial" pitchFamily="34" charset="0"/>
            </a:endParaRPr>
          </a:p>
          <a:p>
            <a:pPr lvl="3" eaLnBrk="0" fontAlgn="base" hangingPunct="0">
              <a:spcBef>
                <a:spcPct val="0"/>
              </a:spcBef>
              <a:spcAft>
                <a:spcPct val="0"/>
              </a:spcAft>
              <a:tabLst>
                <a:tab pos="1828800" algn="l"/>
              </a:tabLst>
            </a:pPr>
            <a:endParaRPr lang="en-US" dirty="0" smtClean="0">
              <a:latin typeface="Arial" pitchFamily="34" charset="0"/>
            </a:endParaRPr>
          </a:p>
          <a:p>
            <a:pPr lvl="3" eaLnBrk="0" fontAlgn="base" hangingPunct="0">
              <a:spcBef>
                <a:spcPct val="0"/>
              </a:spcBef>
              <a:spcAft>
                <a:spcPct val="0"/>
              </a:spcAft>
              <a:tabLst>
                <a:tab pos="1828800" algn="l"/>
              </a:tabLst>
            </a:pPr>
            <a:endParaRPr lang="en-US" dirty="0" smtClean="0">
              <a:latin typeface="Arial" pitchFamily="34" charset="0"/>
            </a:endParaRPr>
          </a:p>
          <a:p>
            <a:pPr lvl="3" eaLnBrk="0" fontAlgn="base" hangingPunct="0">
              <a:spcBef>
                <a:spcPct val="0"/>
              </a:spcBef>
              <a:spcAft>
                <a:spcPct val="0"/>
              </a:spcAft>
              <a:tabLst>
                <a:tab pos="1828800" algn="l"/>
              </a:tabLst>
            </a:pPr>
            <a:endParaRPr lang="en-US" dirty="0" smtClean="0">
              <a:latin typeface="Arial" pitchFamily="34" charset="0"/>
            </a:endParaRPr>
          </a:p>
          <a:p>
            <a:pPr lvl="3" eaLnBrk="0" fontAlgn="base" hangingPunct="0">
              <a:spcBef>
                <a:spcPct val="0"/>
              </a:spcBef>
              <a:spcAft>
                <a:spcPct val="0"/>
              </a:spcAft>
              <a:tabLst>
                <a:tab pos="1828800" algn="l"/>
              </a:tabLst>
            </a:pPr>
            <a:endParaRPr lang="en-US" dirty="0" smtClean="0">
              <a:latin typeface="Arial" pitchFamily="34" charset="0"/>
            </a:endParaRPr>
          </a:p>
          <a:p>
            <a:pPr lvl="3" eaLnBrk="0" fontAlgn="base" hangingPunct="0">
              <a:spcBef>
                <a:spcPct val="0"/>
              </a:spcBef>
              <a:spcAft>
                <a:spcPct val="0"/>
              </a:spcAft>
              <a:tabLst>
                <a:tab pos="1828800" algn="l"/>
              </a:tabLst>
            </a:pPr>
            <a:endParaRPr lang="en-US" dirty="0" smtClean="0">
              <a:latin typeface="Arial" pitchFamily="34" charset="0"/>
            </a:endParaRPr>
          </a:p>
          <a:p>
            <a:pPr lvl="3" eaLnBrk="0" fontAlgn="base" hangingPunct="0">
              <a:spcBef>
                <a:spcPct val="0"/>
              </a:spcBef>
              <a:spcAft>
                <a:spcPct val="0"/>
              </a:spcAft>
              <a:tabLst>
                <a:tab pos="1828800" algn="l"/>
              </a:tabLst>
            </a:pPr>
            <a:r>
              <a:rPr lang="en-US" u="sng" dirty="0" smtClean="0">
                <a:latin typeface="Arial" pitchFamily="34" charset="0"/>
                <a:ea typeface="Times New Roman" pitchFamily="18" charset="0"/>
              </a:rPr>
              <a:t>Economic opportunity </a:t>
            </a:r>
            <a:r>
              <a:rPr lang="en-US" dirty="0" smtClean="0">
                <a:latin typeface="Arial" pitchFamily="34" charset="0"/>
                <a:ea typeface="Times New Roman" pitchFamily="18" charset="0"/>
              </a:rPr>
              <a:t>– Everyone should have the same advantages of education and employment regardless of race, sex, religion or national origin.</a:t>
            </a:r>
          </a:p>
          <a:p>
            <a:pPr lvl="3" eaLnBrk="0" fontAlgn="base" hangingPunct="0">
              <a:spcBef>
                <a:spcPct val="0"/>
              </a:spcBef>
              <a:spcAft>
                <a:spcPct val="0"/>
              </a:spcAft>
              <a:tabLst>
                <a:tab pos="1828800" algn="l"/>
              </a:tabLst>
            </a:pPr>
            <a:endParaRPr lang="en-US" dirty="0" smtClean="0">
              <a:latin typeface="Arial" pitchFamily="34" charset="0"/>
            </a:endParaRPr>
          </a:p>
          <a:p>
            <a:pPr lvl="3" eaLnBrk="0" fontAlgn="base" hangingPunct="0">
              <a:spcBef>
                <a:spcPct val="0"/>
              </a:spcBef>
              <a:spcAft>
                <a:spcPct val="0"/>
              </a:spcAft>
              <a:tabLst>
                <a:tab pos="1828800" algn="l"/>
              </a:tabLst>
            </a:pPr>
            <a:r>
              <a:rPr lang="en-US" u="sng" dirty="0" smtClean="0">
                <a:latin typeface="Arial" pitchFamily="34" charset="0"/>
                <a:ea typeface="Times New Roman" pitchFamily="18" charset="0"/>
              </a:rPr>
              <a:t>Economic freedom </a:t>
            </a:r>
            <a:r>
              <a:rPr lang="en-US" dirty="0" smtClean="0">
                <a:latin typeface="Arial" pitchFamily="34" charset="0"/>
                <a:ea typeface="Times New Roman" pitchFamily="18" charset="0"/>
              </a:rPr>
              <a:t>– To make one’s own economic decisions in choosing an occupation, employer and how to spend money </a:t>
            </a:r>
            <a:endParaRPr lang="en-US" dirty="0" smtClean="0">
              <a:latin typeface="Arial" pitchFamily="34" charset="0"/>
            </a:endParaRPr>
          </a:p>
          <a:p>
            <a:pPr lvl="3" eaLnBrk="0" fontAlgn="base" hangingPunct="0">
              <a:spcBef>
                <a:spcPct val="0"/>
              </a:spcBef>
              <a:spcAft>
                <a:spcPct val="0"/>
              </a:spcAft>
              <a:tabLst>
                <a:tab pos="1828800" algn="l"/>
              </a:tabLst>
            </a:pPr>
            <a:endParaRPr lang="en-US" u="sng" dirty="0" smtClean="0">
              <a:latin typeface="Arial" pitchFamily="34" charset="0"/>
              <a:ea typeface="Times New Roman" pitchFamily="18" charset="0"/>
            </a:endParaRPr>
          </a:p>
        </p:txBody>
      </p:sp>
      <p:pic>
        <p:nvPicPr>
          <p:cNvPr id="3" name="Picture 2" descr="graph showing downturn in economy"/>
          <p:cNvPicPr>
            <a:picLocks noChangeAspect="1" noChangeArrowheads="1"/>
          </p:cNvPicPr>
          <p:nvPr/>
        </p:nvPicPr>
        <p:blipFill>
          <a:blip r:embed="rId2" cstate="print"/>
          <a:srcRect/>
          <a:stretch>
            <a:fillRect/>
          </a:stretch>
        </p:blipFill>
        <p:spPr bwMode="auto">
          <a:xfrm>
            <a:off x="2438400" y="1905000"/>
            <a:ext cx="2437222" cy="21336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9677400" cy="1477328"/>
          </a:xfrm>
          <a:prstGeom prst="rect">
            <a:avLst/>
          </a:prstGeom>
        </p:spPr>
        <p:txBody>
          <a:bodyPr wrap="square">
            <a:spAutoFit/>
          </a:bodyPr>
          <a:lstStyle/>
          <a:p>
            <a:pPr lvl="3" eaLnBrk="0" fontAlgn="base" hangingPunct="0">
              <a:spcBef>
                <a:spcPct val="0"/>
              </a:spcBef>
              <a:spcAft>
                <a:spcPct val="0"/>
              </a:spcAft>
              <a:tabLst>
                <a:tab pos="1828800" algn="l"/>
              </a:tabLst>
            </a:pPr>
            <a:r>
              <a:rPr lang="en-US" u="sng" dirty="0" smtClean="0">
                <a:latin typeface="Arial" pitchFamily="34" charset="0"/>
                <a:ea typeface="Times New Roman" pitchFamily="18" charset="0"/>
              </a:rPr>
              <a:t>Economic security </a:t>
            </a:r>
            <a:r>
              <a:rPr lang="en-US" dirty="0" smtClean="0">
                <a:latin typeface="Arial" pitchFamily="34" charset="0"/>
                <a:ea typeface="Times New Roman" pitchFamily="18" charset="0"/>
              </a:rPr>
              <a:t>– Protection from adverse events in one’s life (INSURANCE)</a:t>
            </a:r>
            <a:endParaRPr lang="en-US" dirty="0" smtClean="0">
              <a:latin typeface="Arial" pitchFamily="34" charset="0"/>
            </a:endParaRPr>
          </a:p>
          <a:p>
            <a:pPr lvl="3" eaLnBrk="0" fontAlgn="base" hangingPunct="0">
              <a:spcBef>
                <a:spcPct val="0"/>
              </a:spcBef>
              <a:spcAft>
                <a:spcPct val="0"/>
              </a:spcAft>
              <a:tabLst>
                <a:tab pos="1828800" algn="l"/>
              </a:tabLst>
            </a:pPr>
            <a:endParaRPr lang="en-US" u="sng" dirty="0" smtClean="0">
              <a:latin typeface="Arial" pitchFamily="34" charset="0"/>
              <a:ea typeface="Times New Roman" pitchFamily="18" charset="0"/>
            </a:endParaRPr>
          </a:p>
          <a:p>
            <a:pPr lvl="3" eaLnBrk="0" fontAlgn="base" hangingPunct="0">
              <a:spcBef>
                <a:spcPct val="0"/>
              </a:spcBef>
              <a:spcAft>
                <a:spcPct val="0"/>
              </a:spcAft>
              <a:tabLst>
                <a:tab pos="1828800" algn="l"/>
              </a:tabLst>
            </a:pPr>
            <a:r>
              <a:rPr lang="en-US" u="sng" dirty="0" smtClean="0">
                <a:latin typeface="Arial" pitchFamily="34" charset="0"/>
                <a:ea typeface="Times New Roman" pitchFamily="18" charset="0"/>
              </a:rPr>
              <a:t>Economic efficiency </a:t>
            </a:r>
            <a:r>
              <a:rPr lang="en-US" dirty="0" smtClean="0">
                <a:latin typeface="Arial" pitchFamily="34" charset="0"/>
                <a:ea typeface="Times New Roman" pitchFamily="18" charset="0"/>
              </a:rPr>
              <a:t>– The process of producing the maximum amount and proper combination of goods and services from the nation’s limited productive resources</a:t>
            </a:r>
            <a:endParaRPr lang="en-US" dirty="0" smtClean="0">
              <a:latin typeface="Arial" pitchFamily="34" charset="0"/>
            </a:endParaRPr>
          </a:p>
        </p:txBody>
      </p:sp>
      <p:pic>
        <p:nvPicPr>
          <p:cNvPr id="53250" name="Picture 2" descr="http://www.themoneyalert.com/images/Flood_Insurance.gif"/>
          <p:cNvPicPr>
            <a:picLocks noChangeAspect="1" noChangeArrowheads="1"/>
          </p:cNvPicPr>
          <p:nvPr/>
        </p:nvPicPr>
        <p:blipFill>
          <a:blip r:embed="rId2" cstate="print"/>
          <a:srcRect/>
          <a:stretch>
            <a:fillRect/>
          </a:stretch>
        </p:blipFill>
        <p:spPr bwMode="auto">
          <a:xfrm>
            <a:off x="6642470" y="5105400"/>
            <a:ext cx="2368180" cy="1493403"/>
          </a:xfrm>
          <a:prstGeom prst="rect">
            <a:avLst/>
          </a:prstGeom>
          <a:noFill/>
        </p:spPr>
      </p:pic>
      <p:pic>
        <p:nvPicPr>
          <p:cNvPr id="53252" name="Picture 4" descr="http://jonesandson.files.wordpress.com/2008/02/im-insurance-grad05.jpg"/>
          <p:cNvPicPr>
            <a:picLocks noChangeAspect="1" noChangeArrowheads="1"/>
          </p:cNvPicPr>
          <p:nvPr/>
        </p:nvPicPr>
        <p:blipFill>
          <a:blip r:embed="rId3" cstate="print"/>
          <a:srcRect/>
          <a:stretch>
            <a:fillRect/>
          </a:stretch>
        </p:blipFill>
        <p:spPr bwMode="auto">
          <a:xfrm>
            <a:off x="6553200" y="3429000"/>
            <a:ext cx="2271111" cy="1481900"/>
          </a:xfrm>
          <a:prstGeom prst="rect">
            <a:avLst/>
          </a:prstGeom>
          <a:noFill/>
        </p:spPr>
      </p:pic>
      <p:pic>
        <p:nvPicPr>
          <p:cNvPr id="53254" name="Picture 6" descr="http://mymichiganhealth.com/wp-content/uploads/2009/04/term-life-insurance.jpg"/>
          <p:cNvPicPr>
            <a:picLocks noChangeAspect="1" noChangeArrowheads="1"/>
          </p:cNvPicPr>
          <p:nvPr/>
        </p:nvPicPr>
        <p:blipFill>
          <a:blip r:embed="rId4" cstate="print"/>
          <a:srcRect/>
          <a:stretch>
            <a:fillRect/>
          </a:stretch>
        </p:blipFill>
        <p:spPr bwMode="auto">
          <a:xfrm>
            <a:off x="6477000" y="1752600"/>
            <a:ext cx="2466975" cy="1506745"/>
          </a:xfrm>
          <a:prstGeom prst="rect">
            <a:avLst/>
          </a:prstGeom>
          <a:noFill/>
        </p:spPr>
      </p:pic>
      <p:pic>
        <p:nvPicPr>
          <p:cNvPr id="53256" name="Picture 8" descr="http://www.insurancetime.info/images/insurance.jpg"/>
          <p:cNvPicPr>
            <a:picLocks noChangeAspect="1" noChangeArrowheads="1"/>
          </p:cNvPicPr>
          <p:nvPr/>
        </p:nvPicPr>
        <p:blipFill>
          <a:blip r:embed="rId5" cstate="print"/>
          <a:srcRect/>
          <a:stretch>
            <a:fillRect/>
          </a:stretch>
        </p:blipFill>
        <p:spPr bwMode="auto">
          <a:xfrm>
            <a:off x="990600" y="2019300"/>
            <a:ext cx="4648200" cy="46482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178899"/>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194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B. Economic Freedom – ensuing fair business practices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1.Controlling monopolies – Ensuring competition </a:t>
            </a:r>
            <a:endParaRPr kumimoji="0" lang="en-US" sz="1600" b="0" i="0" u="none" strike="noStrike" cap="none" normalizeH="0" baseline="0" dirty="0" smtClean="0">
              <a:ln>
                <a:noFill/>
              </a:ln>
              <a:solidFill>
                <a:schemeClr val="tx1"/>
              </a:solidFill>
              <a:effectLst/>
              <a:latin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Tx/>
              <a:buAutoNum type="arabicPeriod"/>
              <a:tabLst>
                <a:tab pos="2819400" algn="l"/>
              </a:tabLst>
            </a:pPr>
            <a:r>
              <a:rPr kumimoji="0" lang="en-US" sz="1600" b="1" i="0" u="sng" strike="noStrike" cap="none" normalizeH="0" baseline="0" dirty="0" smtClean="0">
                <a:ln>
                  <a:noFill/>
                </a:ln>
                <a:solidFill>
                  <a:schemeClr val="tx1"/>
                </a:solidFill>
                <a:effectLst/>
                <a:latin typeface="Arial" pitchFamily="34" charset="0"/>
                <a:ea typeface="Times New Roman" pitchFamily="18" charset="0"/>
              </a:rPr>
              <a:t>Sherman Anti-trust Legislation</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1890-outlawed monopolies and trust-to vague = not enforceable</a:t>
            </a:r>
            <a:endParaRPr kumimoji="0" lang="en-US" sz="1600" b="0" i="0" u="none" strike="noStrike" cap="none" normalizeH="0" baseline="0" dirty="0" smtClean="0">
              <a:ln>
                <a:noFill/>
              </a:ln>
              <a:solidFill>
                <a:schemeClr val="tx1"/>
              </a:solidFill>
              <a:effectLst/>
              <a:latin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Tx/>
              <a:buAutoNum type="arabicPeriod"/>
              <a:tabLst>
                <a:tab pos="2819400" algn="l"/>
              </a:tabLst>
            </a:pPr>
            <a:endParaRPr kumimoji="0" lang="en-US" sz="1600" b="1" i="0" u="sng" strike="noStrike" cap="none" normalizeH="0" baseline="0" dirty="0" smtClean="0">
              <a:ln>
                <a:noFill/>
              </a:ln>
              <a:solidFill>
                <a:schemeClr val="tx1"/>
              </a:solidFill>
              <a:effectLst/>
              <a:latin typeface="Arial" pitchFamily="34" charset="0"/>
              <a:ea typeface="Times New Roman" pitchFamily="18" charset="0"/>
            </a:endParaRPr>
          </a:p>
          <a:p>
            <a:pPr marL="1828800" marR="0" lvl="4" indent="0" algn="l" defTabSz="914400" rtl="0" eaLnBrk="0" fontAlgn="base" latinLnBrk="0" hangingPunct="0">
              <a:lnSpc>
                <a:spcPct val="100000"/>
              </a:lnSpc>
              <a:spcBef>
                <a:spcPct val="0"/>
              </a:spcBef>
              <a:spcAft>
                <a:spcPct val="0"/>
              </a:spcAft>
              <a:buClrTx/>
              <a:buSzTx/>
              <a:buFontTx/>
              <a:buAutoNum type="arabicPeriod"/>
              <a:tabLst>
                <a:tab pos="2819400" algn="l"/>
              </a:tabLst>
            </a:pPr>
            <a:r>
              <a:rPr kumimoji="0" lang="en-US" sz="1600" b="1" i="0" u="sng" strike="noStrike" cap="none" normalizeH="0" baseline="0" dirty="0" smtClean="0">
                <a:ln>
                  <a:noFill/>
                </a:ln>
                <a:solidFill>
                  <a:schemeClr val="tx1"/>
                </a:solidFill>
                <a:effectLst/>
                <a:latin typeface="Arial" pitchFamily="34" charset="0"/>
                <a:ea typeface="Times New Roman" pitchFamily="18" charset="0"/>
              </a:rPr>
              <a:t>Clayton Anti-Trust Act</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 1914 – easier to enforce</a:t>
            </a:r>
          </a:p>
          <a:p>
            <a:pPr marL="1828800" marR="0" lvl="4" indent="0" algn="l" defTabSz="914400" rtl="0" eaLnBrk="0" fontAlgn="base" latinLnBrk="0" hangingPunct="0">
              <a:lnSpc>
                <a:spcPct val="100000"/>
              </a:lnSpc>
              <a:spcBef>
                <a:spcPct val="0"/>
              </a:spcBef>
              <a:spcAft>
                <a:spcPct val="0"/>
              </a:spcAft>
              <a:buClrTx/>
              <a:buSzTx/>
              <a:buFontTx/>
              <a:buAutoNum type="arabicPeriod"/>
              <a:tabLst>
                <a:tab pos="2819400" algn="l"/>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2. Banning false advertising </a:t>
            </a:r>
            <a:endParaRPr kumimoji="0" lang="en-US" sz="1600" b="0" i="0" u="none" strike="noStrike" cap="none" normalizeH="0" baseline="0" dirty="0" smtClean="0">
              <a:ln>
                <a:noFill/>
              </a:ln>
              <a:solidFill>
                <a:schemeClr val="tx1"/>
              </a:solidFill>
              <a:effectLst/>
              <a:latin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Tx/>
              <a:buAutoNum type="arabicPeriod"/>
              <a:tabLst>
                <a:tab pos="28194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Outlawed “unfair or deceptive practices” </a:t>
            </a:r>
            <a:endParaRPr kumimoji="0" lang="en-US" sz="1600" b="0" i="0" u="none" strike="noStrike" cap="none" normalizeH="0" baseline="0" dirty="0" smtClean="0">
              <a:ln>
                <a:noFill/>
              </a:ln>
              <a:solidFill>
                <a:schemeClr val="tx1"/>
              </a:solidFill>
              <a:effectLst/>
              <a:latin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Tx/>
              <a:buAutoNum type="arabicPeriod"/>
              <a:tabLst>
                <a:tab pos="28194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Truthful labels and honest advertisements </a:t>
            </a:r>
            <a:endParaRPr kumimoji="0" lang="en-US" sz="1600" b="0" i="0" u="none" strike="noStrike" cap="none" normalizeH="0" baseline="0" dirty="0" smtClean="0">
              <a:ln>
                <a:noFill/>
              </a:ln>
              <a:solidFill>
                <a:schemeClr val="tx1"/>
              </a:solidFill>
              <a:effectLst/>
              <a:latin typeface="Arial" pitchFamily="34" charset="0"/>
            </a:endParaRPr>
          </a:p>
        </p:txBody>
      </p:sp>
      <p:pic>
        <p:nvPicPr>
          <p:cNvPr id="15362" name="Picture 2" descr="http://ads360.files.wordpress.com/2010/12/wrinkles46261311.jpg"/>
          <p:cNvPicPr>
            <a:picLocks noChangeAspect="1" noChangeArrowheads="1"/>
          </p:cNvPicPr>
          <p:nvPr/>
        </p:nvPicPr>
        <p:blipFill>
          <a:blip r:embed="rId2" cstate="print"/>
          <a:srcRect/>
          <a:stretch>
            <a:fillRect/>
          </a:stretch>
        </p:blipFill>
        <p:spPr bwMode="auto">
          <a:xfrm>
            <a:off x="152400" y="3886200"/>
            <a:ext cx="3200399" cy="2971800"/>
          </a:xfrm>
          <a:prstGeom prst="rect">
            <a:avLst/>
          </a:prstGeom>
          <a:noFill/>
        </p:spPr>
      </p:pic>
      <p:pic>
        <p:nvPicPr>
          <p:cNvPr id="15366" name="Picture 6" descr="http://www.cartoonstock.com/newscartoons/cartoonists/jlv/lowres/jlvn638l.jpg"/>
          <p:cNvPicPr>
            <a:picLocks noChangeAspect="1" noChangeArrowheads="1"/>
          </p:cNvPicPr>
          <p:nvPr/>
        </p:nvPicPr>
        <p:blipFill>
          <a:blip r:embed="rId3" cstate="print"/>
          <a:srcRect/>
          <a:stretch>
            <a:fillRect/>
          </a:stretch>
        </p:blipFill>
        <p:spPr bwMode="auto">
          <a:xfrm>
            <a:off x="3505200" y="3002578"/>
            <a:ext cx="3048000" cy="3396100"/>
          </a:xfrm>
          <a:prstGeom prst="rect">
            <a:avLst/>
          </a:prstGeom>
          <a:noFill/>
        </p:spPr>
      </p:pic>
      <p:pic>
        <p:nvPicPr>
          <p:cNvPr id="15368" name="Picture 8" descr="http://t1.gstatic.com/images?q=tbn:ANd9GcTElKNdgupLs9qxWFauXgO_QiaBI8hwQkNpZFfawlTNINiH4mg0hFPFRlm1">
            <a:hlinkClick r:id="rId4"/>
          </p:cNvPr>
          <p:cNvPicPr>
            <a:picLocks noChangeAspect="1" noChangeArrowheads="1"/>
          </p:cNvPicPr>
          <p:nvPr/>
        </p:nvPicPr>
        <p:blipFill>
          <a:blip r:embed="rId5" cstate="print"/>
          <a:srcRect/>
          <a:stretch>
            <a:fillRect/>
          </a:stretch>
        </p:blipFill>
        <p:spPr bwMode="auto">
          <a:xfrm>
            <a:off x="6705600" y="3429000"/>
            <a:ext cx="2161504" cy="333623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ironmagazine.com/blog/wp-content/uploads/2009/01/bsn-logo-01.jpg"/>
          <p:cNvPicPr>
            <a:picLocks noChangeAspect="1" noChangeArrowheads="1"/>
          </p:cNvPicPr>
          <p:nvPr/>
        </p:nvPicPr>
        <p:blipFill>
          <a:blip r:embed="rId2" cstate="print"/>
          <a:srcRect/>
          <a:stretch>
            <a:fillRect/>
          </a:stretch>
        </p:blipFill>
        <p:spPr bwMode="auto">
          <a:xfrm>
            <a:off x="304800" y="0"/>
            <a:ext cx="3771900" cy="3838575"/>
          </a:xfrm>
          <a:prstGeom prst="rect">
            <a:avLst/>
          </a:prstGeom>
          <a:noFill/>
        </p:spPr>
      </p:pic>
      <p:pic>
        <p:nvPicPr>
          <p:cNvPr id="3" name="Picture 4" descr="http://www.offthemarkcartoons.com/cartoons/2006-07-05.gif"/>
          <p:cNvPicPr>
            <a:picLocks noChangeAspect="1" noChangeArrowheads="1"/>
          </p:cNvPicPr>
          <p:nvPr/>
        </p:nvPicPr>
        <p:blipFill>
          <a:blip r:embed="rId3" cstate="print"/>
          <a:srcRect/>
          <a:stretch>
            <a:fillRect/>
          </a:stretch>
        </p:blipFill>
        <p:spPr bwMode="auto">
          <a:xfrm>
            <a:off x="6400800" y="0"/>
            <a:ext cx="2590800" cy="3962400"/>
          </a:xfrm>
          <a:prstGeom prst="rect">
            <a:avLst/>
          </a:prstGeom>
          <a:noFill/>
        </p:spPr>
      </p:pic>
      <p:pic>
        <p:nvPicPr>
          <p:cNvPr id="56324" name="Picture 4" descr="http://thesmarterwallet.com/images/snake-oil-2.jpg"/>
          <p:cNvPicPr>
            <a:picLocks noChangeAspect="1" noChangeArrowheads="1"/>
          </p:cNvPicPr>
          <p:nvPr/>
        </p:nvPicPr>
        <p:blipFill>
          <a:blip r:embed="rId4" cstate="print"/>
          <a:srcRect/>
          <a:stretch>
            <a:fillRect/>
          </a:stretch>
        </p:blipFill>
        <p:spPr bwMode="auto">
          <a:xfrm>
            <a:off x="0" y="3895344"/>
            <a:ext cx="4114800" cy="2962656"/>
          </a:xfrm>
          <a:prstGeom prst="rect">
            <a:avLst/>
          </a:prstGeom>
          <a:noFill/>
        </p:spPr>
      </p:pic>
      <p:pic>
        <p:nvPicPr>
          <p:cNvPr id="56326" name="Picture 6" descr="http://www.cartoonstock.com/lowres/jmo1946l.jpg"/>
          <p:cNvPicPr>
            <a:picLocks noChangeAspect="1" noChangeArrowheads="1"/>
          </p:cNvPicPr>
          <p:nvPr/>
        </p:nvPicPr>
        <p:blipFill>
          <a:blip r:embed="rId5" cstate="print"/>
          <a:srcRect/>
          <a:stretch>
            <a:fillRect/>
          </a:stretch>
        </p:blipFill>
        <p:spPr bwMode="auto">
          <a:xfrm>
            <a:off x="4724400" y="3966019"/>
            <a:ext cx="3581400" cy="289198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522298"/>
            <a:ext cx="9144000"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19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C. Economic Security – protecting the worker </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1.National Labor Relations Act in 1935</a:t>
            </a:r>
            <a:endParaRPr kumimoji="0" lang="en-US" sz="800" b="0" i="0" u="none" strike="noStrike" cap="none" normalizeH="0" baseline="0" dirty="0" smtClean="0">
              <a:ln>
                <a:noFill/>
              </a:ln>
              <a:solidFill>
                <a:schemeClr val="tx1"/>
              </a:solidFill>
              <a:effectLst/>
              <a:latin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Tx/>
              <a:buAutoNum type="arabicPeriod"/>
              <a:tabLst>
                <a:tab pos="2819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Required employers to bargain with unions </a:t>
            </a:r>
            <a:endParaRPr kumimoji="0" lang="en-US" sz="800" b="0" i="0" u="none" strike="noStrike" cap="none" normalizeH="0" baseline="0" dirty="0" smtClean="0">
              <a:ln>
                <a:noFill/>
              </a:ln>
              <a:solidFill>
                <a:schemeClr val="tx1"/>
              </a:solidFill>
              <a:effectLst/>
              <a:latin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Tx/>
              <a:buAutoNum type="arabicPeriod"/>
              <a:tabLst>
                <a:tab pos="2819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Established the National Labor Relations Board </a:t>
            </a:r>
          </a:p>
          <a:p>
            <a:pPr marL="1828800" marR="0" lvl="4" indent="0" algn="l" defTabSz="914400" rtl="0" eaLnBrk="0" fontAlgn="base" latinLnBrk="0" hangingPunct="0">
              <a:lnSpc>
                <a:spcPct val="100000"/>
              </a:lnSpc>
              <a:spcBef>
                <a:spcPct val="0"/>
              </a:spcBef>
              <a:spcAft>
                <a:spcPct val="0"/>
              </a:spcAft>
              <a:buClrTx/>
              <a:buSzTx/>
              <a:buFontTx/>
              <a:buAutoNum type="arabicPeriod"/>
              <a:tabLst>
                <a:tab pos="2819400" algn="l"/>
              </a:tabLst>
            </a:pPr>
            <a:endParaRPr lang="en-US" sz="1400" dirty="0" smtClean="0">
              <a:latin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Tx/>
              <a:buAutoNum type="arabicPeriod"/>
              <a:tabLst>
                <a:tab pos="2819400" algn="l"/>
              </a:tabLst>
            </a:pPr>
            <a:endParaRPr kumimoji="0" lang="en-US" sz="1400" b="0" i="0" u="none" strike="noStrike" cap="none" normalizeH="0" baseline="0" dirty="0" smtClean="0">
              <a:ln>
                <a:noFill/>
              </a:ln>
              <a:solidFill>
                <a:schemeClr val="tx1"/>
              </a:solidFill>
              <a:effectLst/>
              <a:latin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Tx/>
              <a:buAutoNum type="arabicPeriod"/>
              <a:tabLst>
                <a:tab pos="2819400" algn="l"/>
              </a:tabLst>
            </a:pP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2.Fair Labor Standards Act in 1938</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lang="en-US" sz="1400" dirty="0" smtClean="0">
                <a:latin typeface="Arial" pitchFamily="34" charset="0"/>
                <a:ea typeface="Times New Roman" pitchFamily="18" charset="0"/>
              </a:rPr>
              <a:t>	a.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Minimum wage </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b. Normal work week (40 hours) – overtime pay </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c. Administered by the Labor Department </a:t>
            </a:r>
            <a:endParaRPr kumimoji="0" lang="en-US" sz="800" b="0" i="0" u="none" strike="noStrike" cap="none" normalizeH="0" baseline="0" dirty="0" smtClean="0">
              <a:ln>
                <a:noFill/>
              </a:ln>
              <a:solidFill>
                <a:schemeClr val="tx1"/>
              </a:solidFill>
              <a:effectLst/>
              <a:latin typeface="Arial" pitchFamily="34" charset="0"/>
            </a:endParaRPr>
          </a:p>
          <a:p>
            <a:pPr lvl="6" eaLnBrk="0" fontAlgn="base" hangingPunct="0">
              <a:spcBef>
                <a:spcPct val="0"/>
              </a:spcBef>
              <a:spcAft>
                <a:spcPct val="0"/>
              </a:spcAft>
              <a:tabLst>
                <a:tab pos="2819400" algn="l"/>
              </a:tabLst>
            </a:pPr>
            <a:r>
              <a:rPr lang="en-US" sz="1400" dirty="0" smtClean="0">
                <a:latin typeface="Arial" pitchFamily="34" charset="0"/>
                <a:ea typeface="Times New Roman" pitchFamily="18" charset="0"/>
              </a:rPr>
              <a:t>  d</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Child Labor laws – Put limit on age and number of hours </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19400" algn="l"/>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3</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4338" name="Picture 2" descr="http://www.stoelrivesworldofemployment.com/uploads/image/minimum%20wage(1).jpg"/>
          <p:cNvPicPr>
            <a:picLocks noChangeAspect="1" noChangeArrowheads="1"/>
          </p:cNvPicPr>
          <p:nvPr/>
        </p:nvPicPr>
        <p:blipFill>
          <a:blip r:embed="rId2" cstate="print"/>
          <a:srcRect/>
          <a:stretch>
            <a:fillRect/>
          </a:stretch>
        </p:blipFill>
        <p:spPr bwMode="auto">
          <a:xfrm>
            <a:off x="6096000" y="304800"/>
            <a:ext cx="2463800" cy="1847850"/>
          </a:xfrm>
          <a:prstGeom prst="rect">
            <a:avLst/>
          </a:prstGeom>
          <a:noFill/>
        </p:spPr>
      </p:pic>
      <p:pic>
        <p:nvPicPr>
          <p:cNvPr id="14340" name="Picture 4" descr="http://www.claybennett.com/images/archivetoons2/minimum_wage.jpg"/>
          <p:cNvPicPr>
            <a:picLocks noChangeAspect="1" noChangeArrowheads="1"/>
          </p:cNvPicPr>
          <p:nvPr/>
        </p:nvPicPr>
        <p:blipFill>
          <a:blip r:embed="rId3" cstate="print"/>
          <a:srcRect/>
          <a:stretch>
            <a:fillRect/>
          </a:stretch>
        </p:blipFill>
        <p:spPr bwMode="auto">
          <a:xfrm>
            <a:off x="152400" y="3507362"/>
            <a:ext cx="4724400" cy="3350638"/>
          </a:xfrm>
          <a:prstGeom prst="rect">
            <a:avLst/>
          </a:prstGeom>
          <a:noFill/>
        </p:spPr>
      </p:pic>
      <p:pic>
        <p:nvPicPr>
          <p:cNvPr id="14344" name="Picture 8" descr="http://www.thingsyoungerthanmccain.com/wp-content/uploads/2008/08/40-234x300.jpg"/>
          <p:cNvPicPr>
            <a:picLocks noChangeAspect="1" noChangeArrowheads="1"/>
          </p:cNvPicPr>
          <p:nvPr/>
        </p:nvPicPr>
        <p:blipFill>
          <a:blip r:embed="rId4" cstate="print"/>
          <a:srcRect/>
          <a:stretch>
            <a:fillRect/>
          </a:stretch>
        </p:blipFill>
        <p:spPr bwMode="auto">
          <a:xfrm>
            <a:off x="6248400" y="3657600"/>
            <a:ext cx="2228850" cy="28575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studyzone.org/testprep/ss5/b/Hines.jpg"/>
          <p:cNvPicPr>
            <a:picLocks noChangeAspect="1" noChangeArrowheads="1"/>
          </p:cNvPicPr>
          <p:nvPr/>
        </p:nvPicPr>
        <p:blipFill>
          <a:blip r:embed="rId2" cstate="print"/>
          <a:srcRect/>
          <a:stretch>
            <a:fillRect/>
          </a:stretch>
        </p:blipFill>
        <p:spPr bwMode="auto">
          <a:xfrm>
            <a:off x="3429000" y="3471454"/>
            <a:ext cx="4857750" cy="3386546"/>
          </a:xfrm>
          <a:prstGeom prst="rect">
            <a:avLst/>
          </a:prstGeom>
          <a:noFill/>
        </p:spPr>
      </p:pic>
      <p:pic>
        <p:nvPicPr>
          <p:cNvPr id="57349" name="Picture 5" descr="Children cotton pickers"/>
          <p:cNvPicPr>
            <a:picLocks noChangeAspect="1" noChangeArrowheads="1"/>
          </p:cNvPicPr>
          <p:nvPr/>
        </p:nvPicPr>
        <p:blipFill>
          <a:blip r:embed="rId3" cstate="print"/>
          <a:srcRect/>
          <a:stretch>
            <a:fillRect/>
          </a:stretch>
        </p:blipFill>
        <p:spPr bwMode="auto">
          <a:xfrm>
            <a:off x="4267200" y="-228600"/>
            <a:ext cx="4876800" cy="3542852"/>
          </a:xfrm>
          <a:prstGeom prst="rect">
            <a:avLst/>
          </a:prstGeom>
          <a:noFill/>
        </p:spPr>
      </p:pic>
      <p:pic>
        <p:nvPicPr>
          <p:cNvPr id="57348" name="Picture 4" descr="Young newsie working, pat"/>
          <p:cNvPicPr>
            <a:picLocks noChangeAspect="1" noChangeArrowheads="1"/>
          </p:cNvPicPr>
          <p:nvPr/>
        </p:nvPicPr>
        <p:blipFill>
          <a:blip r:embed="rId4" cstate="print"/>
          <a:srcRect/>
          <a:stretch>
            <a:fillRect/>
          </a:stretch>
        </p:blipFill>
        <p:spPr bwMode="auto">
          <a:xfrm>
            <a:off x="762000" y="-609600"/>
            <a:ext cx="2521306" cy="3581400"/>
          </a:xfrm>
          <a:prstGeom prst="rect">
            <a:avLst/>
          </a:prstGeom>
          <a:noFill/>
        </p:spPr>
      </p:pic>
      <p:pic>
        <p:nvPicPr>
          <p:cNvPr id="57351" name="Picture 7" descr="http://www.ibiblio.org/orphanage/gallery/training/linotype.jpg"/>
          <p:cNvPicPr>
            <a:picLocks noChangeAspect="1" noChangeArrowheads="1"/>
          </p:cNvPicPr>
          <p:nvPr/>
        </p:nvPicPr>
        <p:blipFill>
          <a:blip r:embed="rId5" cstate="print"/>
          <a:srcRect/>
          <a:stretch>
            <a:fillRect/>
          </a:stretch>
        </p:blipFill>
        <p:spPr bwMode="auto">
          <a:xfrm>
            <a:off x="152400" y="3107105"/>
            <a:ext cx="2619375" cy="375089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descr="Child_Labor,_1918.jpg"/>
          <p:cNvPicPr>
            <a:picLocks noChangeAspect="1" noChangeArrowheads="1"/>
          </p:cNvPicPr>
          <p:nvPr/>
        </p:nvPicPr>
        <p:blipFill>
          <a:blip r:embed="rId2" cstate="print"/>
          <a:srcRect/>
          <a:stretch>
            <a:fillRect/>
          </a:stretch>
        </p:blipFill>
        <p:spPr bwMode="auto">
          <a:xfrm>
            <a:off x="0" y="0"/>
            <a:ext cx="4432643" cy="3075146"/>
          </a:xfrm>
          <a:prstGeom prst="rect">
            <a:avLst/>
          </a:prstGeom>
          <a:noFill/>
        </p:spPr>
      </p:pic>
      <p:pic>
        <p:nvPicPr>
          <p:cNvPr id="59394" name="Picture 2" descr="ChildLabor.jpg"/>
          <p:cNvPicPr>
            <a:picLocks noChangeAspect="1" noChangeArrowheads="1"/>
          </p:cNvPicPr>
          <p:nvPr/>
        </p:nvPicPr>
        <p:blipFill>
          <a:blip r:embed="rId3" cstate="print"/>
          <a:srcRect/>
          <a:stretch>
            <a:fillRect/>
          </a:stretch>
        </p:blipFill>
        <p:spPr bwMode="auto">
          <a:xfrm>
            <a:off x="63500" y="-4343400"/>
            <a:ext cx="5514975" cy="3952875"/>
          </a:xfrm>
          <a:prstGeom prst="rect">
            <a:avLst/>
          </a:prstGeom>
          <a:noFill/>
        </p:spPr>
      </p:pic>
      <p:pic>
        <p:nvPicPr>
          <p:cNvPr id="4" name="Picture 1" descr="ChildLabor.jpg"/>
          <p:cNvPicPr>
            <a:picLocks noChangeAspect="1" noChangeArrowheads="1"/>
          </p:cNvPicPr>
          <p:nvPr/>
        </p:nvPicPr>
        <p:blipFill>
          <a:blip r:embed="rId3" cstate="print"/>
          <a:srcRect/>
          <a:stretch>
            <a:fillRect/>
          </a:stretch>
        </p:blipFill>
        <p:spPr bwMode="auto">
          <a:xfrm>
            <a:off x="3629025" y="1828800"/>
            <a:ext cx="5514975" cy="3952875"/>
          </a:xfrm>
          <a:prstGeom prst="rect">
            <a:avLst/>
          </a:prstGeom>
          <a:noFill/>
        </p:spPr>
      </p:pic>
      <p:pic>
        <p:nvPicPr>
          <p:cNvPr id="59397" name="Picture 5" descr="http://gaytheistagenda.lavenderliberal.com/wp-content/uploads/2011/01/ChildLabor.jpg"/>
          <p:cNvPicPr>
            <a:picLocks noChangeAspect="1" noChangeArrowheads="1"/>
          </p:cNvPicPr>
          <p:nvPr/>
        </p:nvPicPr>
        <p:blipFill>
          <a:blip r:embed="rId4" cstate="print"/>
          <a:srcRect/>
          <a:stretch>
            <a:fillRect/>
          </a:stretch>
        </p:blipFill>
        <p:spPr bwMode="auto">
          <a:xfrm>
            <a:off x="0" y="3286125"/>
            <a:ext cx="3810000" cy="35718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66294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478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B</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Federal Budget Process </a:t>
            </a:r>
          </a:p>
          <a:p>
            <a:pPr marL="0" marR="0" lvl="0" indent="0" algn="l" defTabSz="914400" rtl="0" eaLnBrk="1" fontAlgn="base" latinLnBrk="0" hangingPunct="1">
              <a:lnSpc>
                <a:spcPct val="100000"/>
              </a:lnSpc>
              <a:spcBef>
                <a:spcPct val="0"/>
              </a:spcBef>
              <a:spcAft>
                <a:spcPct val="0"/>
              </a:spcAft>
              <a:buClrTx/>
              <a:buSzTx/>
              <a:buFontTx/>
              <a:buNone/>
              <a:tabLst>
                <a:tab pos="1447800" algn="l"/>
              </a:tabLst>
            </a:pPr>
            <a:endParaRPr kumimoji="0" lang="en-US" sz="16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447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Types of budgets – Fiscal Year: the 12 month time period for a budget.	  </a:t>
            </a:r>
          </a:p>
          <a:p>
            <a:pPr marL="0" marR="0" lvl="0" indent="0" algn="l" defTabSz="914400" rtl="0" eaLnBrk="1" fontAlgn="base" latinLnBrk="0" hangingPunct="1">
              <a:lnSpc>
                <a:spcPct val="100000"/>
              </a:lnSpc>
              <a:spcBef>
                <a:spcPct val="0"/>
              </a:spcBef>
              <a:spcAft>
                <a:spcPct val="0"/>
              </a:spcAft>
              <a:buClrTx/>
              <a:buSzTx/>
              <a:buFontTx/>
              <a:buNone/>
              <a:tabLst>
                <a:tab pos="1447800" algn="l"/>
              </a:tabLst>
            </a:pPr>
            <a:endParaRPr lang="en-US" sz="1600"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447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The governmental budgets starts in the fall:</a:t>
            </a:r>
          </a:p>
          <a:p>
            <a:pPr marL="0" marR="0" lvl="0" indent="0" algn="l" defTabSz="914400" rtl="0" eaLnBrk="1" fontAlgn="base" latinLnBrk="0" hangingPunct="1">
              <a:lnSpc>
                <a:spcPct val="100000"/>
              </a:lnSpc>
              <a:spcBef>
                <a:spcPct val="0"/>
              </a:spcBef>
              <a:spcAft>
                <a:spcPct val="0"/>
              </a:spcAft>
              <a:buClrTx/>
              <a:buSzTx/>
              <a:buFontTx/>
              <a:buNone/>
              <a:tabLst>
                <a:tab pos="1447800" algn="l"/>
              </a:tabLst>
            </a:pPr>
            <a:endParaRPr lang="en-US" sz="1600"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447800" algn="l"/>
              </a:tabLst>
            </a:pPr>
            <a:endParaRPr lang="en-US" sz="1600"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447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1" i="0" u="sng" strike="noStrike" cap="none" normalizeH="0" baseline="0" dirty="0" smtClean="0">
                <a:ln>
                  <a:noFill/>
                </a:ln>
                <a:solidFill>
                  <a:schemeClr val="tx1"/>
                </a:solidFill>
                <a:effectLst/>
                <a:latin typeface="Arial" pitchFamily="34" charset="0"/>
                <a:ea typeface="Times New Roman" pitchFamily="18" charset="0"/>
              </a:rPr>
              <a:t>balanced budget: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revenues equals expenditures </a:t>
            </a:r>
            <a:endParaRPr kumimoji="0" lang="en-US" sz="1600" b="0" i="0" u="none" strike="noStrike" cap="none" normalizeH="0" baseline="0" dirty="0" smtClean="0">
              <a:ln>
                <a:noFill/>
              </a:ln>
              <a:solidFill>
                <a:schemeClr val="tx1"/>
              </a:solidFill>
              <a:effectLst/>
              <a:latin typeface="Arial" pitchFamily="34" charset="0"/>
            </a:endParaRPr>
          </a:p>
        </p:txBody>
      </p:sp>
      <p:pic>
        <p:nvPicPr>
          <p:cNvPr id="11266" name="Picture 2" descr="http://mabryonline.org/blogs/doemel/pics/calendar.jpg"/>
          <p:cNvPicPr>
            <a:picLocks noChangeAspect="1" noChangeArrowheads="1"/>
          </p:cNvPicPr>
          <p:nvPr/>
        </p:nvPicPr>
        <p:blipFill>
          <a:blip r:embed="rId2" cstate="print"/>
          <a:srcRect/>
          <a:stretch>
            <a:fillRect/>
          </a:stretch>
        </p:blipFill>
        <p:spPr bwMode="auto">
          <a:xfrm>
            <a:off x="6629400" y="152400"/>
            <a:ext cx="2057400" cy="1977623"/>
          </a:xfrm>
          <a:prstGeom prst="rect">
            <a:avLst/>
          </a:prstGeom>
          <a:noFill/>
        </p:spPr>
      </p:pic>
      <p:pic>
        <p:nvPicPr>
          <p:cNvPr id="11268" name="Picture 4" descr="http://3.bp.blogspot.com/_dIX0M4vN8tk/TMmZD3iIyDI/AAAAAAAAAug/T2jl7XdbX0c/s1600/126188-simple-black-square-icon-alphanumeric-equal-sign.png"/>
          <p:cNvPicPr>
            <a:picLocks noChangeAspect="1" noChangeArrowheads="1"/>
          </p:cNvPicPr>
          <p:nvPr/>
        </p:nvPicPr>
        <p:blipFill>
          <a:blip r:embed="rId3" cstate="print"/>
          <a:srcRect/>
          <a:stretch>
            <a:fillRect/>
          </a:stretch>
        </p:blipFill>
        <p:spPr bwMode="auto">
          <a:xfrm>
            <a:off x="3581400" y="1981200"/>
            <a:ext cx="1524000" cy="1524000"/>
          </a:xfrm>
          <a:prstGeom prst="rect">
            <a:avLst/>
          </a:prstGeom>
          <a:noFill/>
        </p:spPr>
      </p:pic>
      <p:sp>
        <p:nvSpPr>
          <p:cNvPr id="5" name="TextBox 4"/>
          <p:cNvSpPr txBox="1"/>
          <p:nvPr/>
        </p:nvSpPr>
        <p:spPr>
          <a:xfrm>
            <a:off x="1828800" y="2286000"/>
            <a:ext cx="1828800" cy="923330"/>
          </a:xfrm>
          <a:prstGeom prst="rect">
            <a:avLst/>
          </a:prstGeom>
          <a:noFill/>
          <a:ln w="57150">
            <a:solidFill>
              <a:srgbClr val="92D050"/>
            </a:solidFill>
          </a:ln>
        </p:spPr>
        <p:txBody>
          <a:bodyPr wrap="square" rtlCol="0">
            <a:spAutoFit/>
          </a:bodyPr>
          <a:lstStyle/>
          <a:p>
            <a:r>
              <a:rPr lang="en-US" b="1" u="sng" dirty="0" smtClean="0"/>
              <a:t>Revenue</a:t>
            </a:r>
            <a:r>
              <a:rPr lang="en-US" dirty="0" smtClean="0"/>
              <a:t>: Taxes, fees, social security, bonds</a:t>
            </a:r>
            <a:endParaRPr lang="en-US" dirty="0"/>
          </a:p>
        </p:txBody>
      </p:sp>
      <p:sp>
        <p:nvSpPr>
          <p:cNvPr id="6" name="TextBox 5"/>
          <p:cNvSpPr txBox="1"/>
          <p:nvPr/>
        </p:nvSpPr>
        <p:spPr>
          <a:xfrm>
            <a:off x="-228600" y="3581400"/>
            <a:ext cx="8839200" cy="584775"/>
          </a:xfrm>
          <a:prstGeom prst="rect">
            <a:avLst/>
          </a:prstGeom>
          <a:noFill/>
        </p:spPr>
        <p:txBody>
          <a:bodyPr wrap="square" rtlCol="0">
            <a:spAutoFit/>
          </a:bodyPr>
          <a:lstStyle/>
          <a:p>
            <a:pPr lvl="1" eaLnBrk="0" fontAlgn="base" hangingPunct="0">
              <a:spcBef>
                <a:spcPct val="0"/>
              </a:spcBef>
              <a:spcAft>
                <a:spcPct val="0"/>
              </a:spcAft>
              <a:tabLst>
                <a:tab pos="1447800" algn="l"/>
              </a:tabLst>
            </a:pPr>
            <a:r>
              <a:rPr lang="en-US" sz="1600" b="1" u="sng" dirty="0" smtClean="0">
                <a:latin typeface="Arial" pitchFamily="34" charset="0"/>
                <a:ea typeface="Times New Roman" pitchFamily="18" charset="0"/>
              </a:rPr>
              <a:t>surplus budget</a:t>
            </a:r>
            <a:r>
              <a:rPr lang="en-US" sz="1600" dirty="0" smtClean="0">
                <a:latin typeface="Arial" pitchFamily="34" charset="0"/>
                <a:ea typeface="Times New Roman" pitchFamily="18" charset="0"/>
              </a:rPr>
              <a:t>: revenues exceed expenditures </a:t>
            </a:r>
            <a:endParaRPr lang="en-US" sz="1600" dirty="0" smtClean="0">
              <a:latin typeface="Arial" pitchFamily="34" charset="0"/>
            </a:endParaRPr>
          </a:p>
          <a:p>
            <a:pPr lvl="0" eaLnBrk="0" fontAlgn="base" hangingPunct="0">
              <a:spcBef>
                <a:spcPct val="0"/>
              </a:spcBef>
              <a:spcAft>
                <a:spcPct val="0"/>
              </a:spcAft>
              <a:tabLst>
                <a:tab pos="1447800" algn="l"/>
              </a:tabLst>
            </a:pPr>
            <a:r>
              <a:rPr lang="en-US" sz="1600" dirty="0" smtClean="0">
                <a:latin typeface="Arial" pitchFamily="34" charset="0"/>
                <a:ea typeface="Times New Roman" pitchFamily="18" charset="0"/>
              </a:rPr>
              <a:t> </a:t>
            </a:r>
          </a:p>
        </p:txBody>
      </p:sp>
      <p:sp>
        <p:nvSpPr>
          <p:cNvPr id="7" name="TextBox 6"/>
          <p:cNvSpPr txBox="1"/>
          <p:nvPr/>
        </p:nvSpPr>
        <p:spPr>
          <a:xfrm>
            <a:off x="-304800" y="5105400"/>
            <a:ext cx="8382000" cy="338554"/>
          </a:xfrm>
          <a:prstGeom prst="rect">
            <a:avLst/>
          </a:prstGeom>
          <a:noFill/>
        </p:spPr>
        <p:txBody>
          <a:bodyPr wrap="square" rtlCol="0">
            <a:spAutoFit/>
          </a:bodyPr>
          <a:lstStyle/>
          <a:p>
            <a:pPr lvl="1" eaLnBrk="0" fontAlgn="base" hangingPunct="0">
              <a:spcBef>
                <a:spcPct val="0"/>
              </a:spcBef>
              <a:spcAft>
                <a:spcPct val="0"/>
              </a:spcAft>
              <a:tabLst>
                <a:tab pos="1447800" algn="l"/>
              </a:tabLst>
            </a:pPr>
            <a:r>
              <a:rPr lang="en-US" sz="1600" dirty="0" smtClean="0">
                <a:latin typeface="Arial" pitchFamily="34" charset="0"/>
                <a:ea typeface="Times New Roman" pitchFamily="18" charset="0"/>
              </a:rPr>
              <a:t> </a:t>
            </a:r>
            <a:r>
              <a:rPr lang="en-US" sz="1600" b="1" u="sng" dirty="0" smtClean="0">
                <a:latin typeface="Arial" pitchFamily="34" charset="0"/>
                <a:ea typeface="Times New Roman" pitchFamily="18" charset="0"/>
              </a:rPr>
              <a:t>deficit budget</a:t>
            </a:r>
            <a:r>
              <a:rPr lang="en-US" sz="1600" dirty="0" smtClean="0">
                <a:latin typeface="Arial" pitchFamily="34" charset="0"/>
                <a:ea typeface="Times New Roman" pitchFamily="18" charset="0"/>
              </a:rPr>
              <a:t>: expenditures exceed revenues</a:t>
            </a:r>
            <a:endParaRPr lang="en-US" sz="1600" dirty="0" smtClean="0">
              <a:latin typeface="Arial" pitchFamily="34" charset="0"/>
            </a:endParaRPr>
          </a:p>
        </p:txBody>
      </p:sp>
      <p:sp>
        <p:nvSpPr>
          <p:cNvPr id="8" name="TextBox 7"/>
          <p:cNvSpPr txBox="1"/>
          <p:nvPr/>
        </p:nvSpPr>
        <p:spPr>
          <a:xfrm>
            <a:off x="5029200" y="2209800"/>
            <a:ext cx="3733800" cy="923330"/>
          </a:xfrm>
          <a:prstGeom prst="rect">
            <a:avLst/>
          </a:prstGeom>
          <a:noFill/>
          <a:ln w="76200">
            <a:solidFill>
              <a:schemeClr val="accent6">
                <a:lumMod val="75000"/>
              </a:schemeClr>
            </a:solidFill>
          </a:ln>
        </p:spPr>
        <p:txBody>
          <a:bodyPr wrap="square" rtlCol="0">
            <a:spAutoFit/>
          </a:bodyPr>
          <a:lstStyle/>
          <a:p>
            <a:r>
              <a:rPr lang="en-US" b="1" u="sng" dirty="0" smtClean="0"/>
              <a:t>Expenditures</a:t>
            </a:r>
            <a:r>
              <a:rPr lang="en-US" dirty="0" smtClean="0"/>
              <a:t>: Social programs, defense, military, courts, high ways,  parks, museums, infrastructure</a:t>
            </a:r>
            <a:endParaRPr lang="en-US" dirty="0"/>
          </a:p>
        </p:txBody>
      </p:sp>
      <p:sp>
        <p:nvSpPr>
          <p:cNvPr id="9" name="TextBox 8"/>
          <p:cNvSpPr txBox="1"/>
          <p:nvPr/>
        </p:nvSpPr>
        <p:spPr>
          <a:xfrm>
            <a:off x="1752600" y="4038600"/>
            <a:ext cx="1981200" cy="923330"/>
          </a:xfrm>
          <a:prstGeom prst="rect">
            <a:avLst/>
          </a:prstGeom>
          <a:noFill/>
          <a:ln w="57150">
            <a:solidFill>
              <a:srgbClr val="92D050"/>
            </a:solidFill>
          </a:ln>
        </p:spPr>
        <p:txBody>
          <a:bodyPr wrap="square" rtlCol="0">
            <a:spAutoFit/>
          </a:bodyPr>
          <a:lstStyle/>
          <a:p>
            <a:r>
              <a:rPr lang="en-US" b="1" u="sng" dirty="0" smtClean="0"/>
              <a:t>Revenue</a:t>
            </a:r>
            <a:r>
              <a:rPr lang="en-US" dirty="0" smtClean="0"/>
              <a:t>: Taxes, fees, social security, bonds</a:t>
            </a:r>
            <a:endParaRPr lang="en-US" dirty="0"/>
          </a:p>
        </p:txBody>
      </p:sp>
      <p:sp>
        <p:nvSpPr>
          <p:cNvPr id="10" name="TextBox 9"/>
          <p:cNvSpPr txBox="1"/>
          <p:nvPr/>
        </p:nvSpPr>
        <p:spPr>
          <a:xfrm>
            <a:off x="5105400" y="4038600"/>
            <a:ext cx="3810000" cy="923330"/>
          </a:xfrm>
          <a:prstGeom prst="rect">
            <a:avLst/>
          </a:prstGeom>
          <a:noFill/>
          <a:ln w="76200">
            <a:solidFill>
              <a:schemeClr val="accent6">
                <a:lumMod val="75000"/>
              </a:schemeClr>
            </a:solidFill>
          </a:ln>
        </p:spPr>
        <p:txBody>
          <a:bodyPr wrap="square" rtlCol="0">
            <a:spAutoFit/>
          </a:bodyPr>
          <a:lstStyle/>
          <a:p>
            <a:r>
              <a:rPr lang="en-US" b="1" u="sng" dirty="0" smtClean="0"/>
              <a:t>Expenditures</a:t>
            </a:r>
            <a:r>
              <a:rPr lang="en-US" dirty="0" smtClean="0"/>
              <a:t>: Social programs, defense, military, courts, high ways,  parks, museums, infrastructure</a:t>
            </a:r>
            <a:endParaRPr lang="en-US" dirty="0"/>
          </a:p>
        </p:txBody>
      </p:sp>
      <p:sp>
        <p:nvSpPr>
          <p:cNvPr id="11" name="TextBox 10"/>
          <p:cNvSpPr txBox="1"/>
          <p:nvPr/>
        </p:nvSpPr>
        <p:spPr>
          <a:xfrm>
            <a:off x="1752600" y="5486400"/>
            <a:ext cx="2057400" cy="923330"/>
          </a:xfrm>
          <a:prstGeom prst="rect">
            <a:avLst/>
          </a:prstGeom>
          <a:noFill/>
          <a:ln w="57150">
            <a:solidFill>
              <a:srgbClr val="92D050"/>
            </a:solidFill>
          </a:ln>
        </p:spPr>
        <p:txBody>
          <a:bodyPr wrap="square" rtlCol="0">
            <a:spAutoFit/>
          </a:bodyPr>
          <a:lstStyle/>
          <a:p>
            <a:r>
              <a:rPr lang="en-US" b="1" u="sng" dirty="0" smtClean="0"/>
              <a:t>Revenue</a:t>
            </a:r>
            <a:r>
              <a:rPr lang="en-US" dirty="0" smtClean="0"/>
              <a:t>: Taxes, fees, social security, bonds</a:t>
            </a:r>
            <a:endParaRPr lang="en-US" dirty="0"/>
          </a:p>
        </p:txBody>
      </p:sp>
      <p:sp>
        <p:nvSpPr>
          <p:cNvPr id="12" name="TextBox 11"/>
          <p:cNvSpPr txBox="1"/>
          <p:nvPr/>
        </p:nvSpPr>
        <p:spPr>
          <a:xfrm>
            <a:off x="5334000" y="5486400"/>
            <a:ext cx="3581400" cy="923330"/>
          </a:xfrm>
          <a:prstGeom prst="rect">
            <a:avLst/>
          </a:prstGeom>
          <a:noFill/>
          <a:ln w="76200">
            <a:solidFill>
              <a:schemeClr val="accent6">
                <a:lumMod val="75000"/>
              </a:schemeClr>
            </a:solidFill>
          </a:ln>
        </p:spPr>
        <p:txBody>
          <a:bodyPr wrap="square" rtlCol="0">
            <a:spAutoFit/>
          </a:bodyPr>
          <a:lstStyle/>
          <a:p>
            <a:r>
              <a:rPr lang="en-US" b="1" u="sng" dirty="0" smtClean="0"/>
              <a:t>Expenditures</a:t>
            </a:r>
            <a:r>
              <a:rPr lang="en-US" dirty="0" smtClean="0"/>
              <a:t>: Social programs, defense, military, courts, high ways,  parks, museums, infrastructure</a:t>
            </a:r>
            <a:endParaRPr lang="en-US" dirty="0"/>
          </a:p>
        </p:txBody>
      </p:sp>
      <p:pic>
        <p:nvPicPr>
          <p:cNvPr id="11270" name="Picture 6" descr="http://image.wistatutor.com/content/feed/u1507/untitled.GIF"/>
          <p:cNvPicPr>
            <a:picLocks noChangeAspect="1" noChangeArrowheads="1"/>
          </p:cNvPicPr>
          <p:nvPr/>
        </p:nvPicPr>
        <p:blipFill>
          <a:blip r:embed="rId4" cstate="print"/>
          <a:srcRect/>
          <a:stretch>
            <a:fillRect/>
          </a:stretch>
        </p:blipFill>
        <p:spPr bwMode="auto">
          <a:xfrm>
            <a:off x="3810000" y="4038600"/>
            <a:ext cx="1219200" cy="990600"/>
          </a:xfrm>
          <a:prstGeom prst="rect">
            <a:avLst/>
          </a:prstGeom>
          <a:noFill/>
        </p:spPr>
      </p:pic>
      <p:pic>
        <p:nvPicPr>
          <p:cNvPr id="11274" name="Picture 10" descr="http://www.escapecodes.info/images/60.gif"/>
          <p:cNvPicPr>
            <a:picLocks noChangeAspect="1" noChangeArrowheads="1"/>
          </p:cNvPicPr>
          <p:nvPr/>
        </p:nvPicPr>
        <p:blipFill>
          <a:blip r:embed="rId5" cstate="print"/>
          <a:srcRect/>
          <a:stretch>
            <a:fillRect/>
          </a:stretch>
        </p:blipFill>
        <p:spPr bwMode="auto">
          <a:xfrm>
            <a:off x="4038600" y="5486400"/>
            <a:ext cx="990600" cy="990600"/>
          </a:xfrm>
          <a:prstGeom prst="rect">
            <a:avLst/>
          </a:prstGeom>
          <a:noFill/>
          <a:ln w="57150">
            <a:solidFill>
              <a:srgbClr val="FFC000"/>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SksjdfgLOGTRKDFJBVPSEIRU.jpg"/>
          <p:cNvPicPr>
            <a:picLocks noChangeAspect="1" noChangeArrowheads="1"/>
          </p:cNvPicPr>
          <p:nvPr/>
        </p:nvPicPr>
        <p:blipFill>
          <a:blip r:embed="rId2" cstate="print"/>
          <a:srcRect/>
          <a:stretch>
            <a:fillRect/>
          </a:stretch>
        </p:blipFill>
        <p:spPr bwMode="auto">
          <a:xfrm>
            <a:off x="36516" y="457200"/>
            <a:ext cx="3954459" cy="4886325"/>
          </a:xfrm>
          <a:prstGeom prst="rect">
            <a:avLst/>
          </a:prstGeom>
          <a:noFill/>
        </p:spPr>
      </p:pic>
      <p:pic>
        <p:nvPicPr>
          <p:cNvPr id="3" name="Picture 3" descr="child_labor2.jpg"/>
          <p:cNvPicPr>
            <a:picLocks noChangeAspect="1" noChangeArrowheads="1"/>
          </p:cNvPicPr>
          <p:nvPr/>
        </p:nvPicPr>
        <p:blipFill>
          <a:blip r:embed="rId3" cstate="print"/>
          <a:srcRect/>
          <a:stretch>
            <a:fillRect/>
          </a:stretch>
        </p:blipFill>
        <p:spPr bwMode="auto">
          <a:xfrm>
            <a:off x="4114800" y="1143000"/>
            <a:ext cx="5018314" cy="439102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839200" cy="7017306"/>
          </a:xfrm>
          <a:prstGeom prst="rect">
            <a:avLst/>
          </a:prstGeom>
        </p:spPr>
        <p:txBody>
          <a:bodyPr wrap="square">
            <a:spAutoFit/>
          </a:bodyPr>
          <a:lstStyle/>
          <a:p>
            <a:r>
              <a:rPr lang="en-US" b="1" dirty="0" smtClean="0"/>
              <a:t>Age Minimums</a:t>
            </a:r>
          </a:p>
          <a:p>
            <a:r>
              <a:rPr lang="en-US" dirty="0" smtClean="0"/>
              <a:t>Minors in North Carolina who are under 14 years of age may not be employed for non-agricultural occupations. There is permissible employment for minors even younger who are in stage, film, and television roles, but these are strictly regulated from production to production as to how much time the child can be on set and if a tutor should be present. Children working part-time or odd jobs like babysitting or doing minor chores around the </a:t>
            </a:r>
            <a:r>
              <a:rPr lang="en-US" u="sng" dirty="0" smtClean="0">
                <a:hlinkClick r:id="rId2"/>
              </a:rPr>
              <a:t>house</a:t>
            </a:r>
            <a:r>
              <a:rPr lang="en-US" dirty="0" smtClean="0"/>
              <a:t> is also permissible. However, no one younger than 18 can work any type of job which is deemed a hazardous occupation.</a:t>
            </a:r>
          </a:p>
          <a:p>
            <a:endParaRPr lang="en-US" dirty="0" smtClean="0"/>
          </a:p>
          <a:p>
            <a:r>
              <a:rPr lang="en-US" b="1" dirty="0" smtClean="0"/>
              <a:t>Working Hours for 14- and 15-year-olds</a:t>
            </a:r>
          </a:p>
          <a:p>
            <a:r>
              <a:rPr lang="en-US" dirty="0" smtClean="0"/>
              <a:t>Those 14- and 15-year-old workers who have been cleared to work through a work permit have very specific hours they can work each day. They can work no more than three hours on a school day, including Friday, and no more than 18 hours over the course of a week when school is in session. When school is not in session, they cannot work more than 40 hours a week. They must also be given a 30-minute break every five hours if under the age of 16.</a:t>
            </a:r>
          </a:p>
          <a:p>
            <a:endParaRPr lang="en-US" b="1" dirty="0" smtClean="0"/>
          </a:p>
          <a:p>
            <a:r>
              <a:rPr lang="en-US" b="1" dirty="0" smtClean="0"/>
              <a:t>Types of Jobs</a:t>
            </a:r>
          </a:p>
          <a:p>
            <a:r>
              <a:rPr lang="en-US" dirty="0" smtClean="0"/>
              <a:t>Minors can be employed only in specific types of jobs. They can work most office and </a:t>
            </a:r>
            <a:r>
              <a:rPr lang="en-US" u="sng" dirty="0" smtClean="0">
                <a:hlinkClick r:id="rId2"/>
              </a:rPr>
              <a:t>food</a:t>
            </a:r>
            <a:r>
              <a:rPr lang="en-US" dirty="0" smtClean="0"/>
              <a:t> service jobs, but they cannot work in processing, mining, or in any work room or work place where goods are being manufactured and processed. Minors may perform food preparation, but may not be involved in any baking or processing which involves the use of electric or gas grills or deep fat </a:t>
            </a:r>
            <a:r>
              <a:rPr lang="en-US" dirty="0" err="1" smtClean="0"/>
              <a:t>friers</a:t>
            </a:r>
            <a:r>
              <a:rPr lang="en-US" dirty="0" smtClean="0"/>
              <a:t>, both of which can injure them or those around them. Minors also cannot be involved in any work that involves transportation, warehousing, communication, or public utilities.</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1"/>
            <a:ext cx="8763000" cy="1077218"/>
          </a:xfrm>
          <a:prstGeom prst="rect">
            <a:avLst/>
          </a:prstGeom>
        </p:spPr>
        <p:txBody>
          <a:bodyPr wrap="square">
            <a:spAutoFit/>
          </a:bodyPr>
          <a:lstStyle/>
          <a:p>
            <a:pPr lvl="0" eaLnBrk="0" fontAlgn="base" hangingPunct="0">
              <a:spcBef>
                <a:spcPct val="0"/>
              </a:spcBef>
              <a:spcAft>
                <a:spcPct val="0"/>
              </a:spcAft>
              <a:tabLst>
                <a:tab pos="2819400" algn="l"/>
              </a:tabLst>
            </a:pPr>
            <a:r>
              <a:rPr lang="en-US" sz="1400" dirty="0" smtClean="0">
                <a:latin typeface="Arial" pitchFamily="34" charset="0"/>
                <a:ea typeface="Times New Roman" pitchFamily="18" charset="0"/>
              </a:rPr>
              <a:t>. </a:t>
            </a:r>
            <a:r>
              <a:rPr lang="en-US" sz="1600" dirty="0" smtClean="0">
                <a:latin typeface="Arial" pitchFamily="34" charset="0"/>
                <a:ea typeface="Times New Roman" pitchFamily="18" charset="0"/>
              </a:rPr>
              <a:t>Occupational Safety and Health Administration </a:t>
            </a:r>
            <a:endParaRPr lang="en-US" sz="1600" dirty="0" smtClean="0">
              <a:latin typeface="Arial" pitchFamily="34" charset="0"/>
            </a:endParaRPr>
          </a:p>
          <a:p>
            <a:pPr lvl="4" eaLnBrk="0" fontAlgn="base" hangingPunct="0">
              <a:spcBef>
                <a:spcPct val="0"/>
              </a:spcBef>
              <a:spcAft>
                <a:spcPct val="0"/>
              </a:spcAft>
              <a:buFontTx/>
              <a:buAutoNum type="arabicPeriod"/>
              <a:tabLst>
                <a:tab pos="2819400" algn="l"/>
              </a:tabLst>
            </a:pPr>
            <a:r>
              <a:rPr lang="en-US" sz="1600" dirty="0" smtClean="0">
                <a:latin typeface="Arial" pitchFamily="34" charset="0"/>
                <a:ea typeface="Times New Roman" pitchFamily="18" charset="0"/>
              </a:rPr>
              <a:t>Unsafe working conditions </a:t>
            </a:r>
            <a:endParaRPr lang="en-US" sz="1600" dirty="0" smtClean="0">
              <a:latin typeface="Arial" pitchFamily="34" charset="0"/>
            </a:endParaRPr>
          </a:p>
          <a:p>
            <a:pPr lvl="4" eaLnBrk="0" fontAlgn="base" hangingPunct="0">
              <a:spcBef>
                <a:spcPct val="0"/>
              </a:spcBef>
              <a:spcAft>
                <a:spcPct val="0"/>
              </a:spcAft>
              <a:buFontTx/>
              <a:buAutoNum type="arabicPeriod"/>
              <a:tabLst>
                <a:tab pos="2819400" algn="l"/>
              </a:tabLst>
            </a:pPr>
            <a:r>
              <a:rPr lang="en-US" sz="1600" dirty="0" smtClean="0">
                <a:latin typeface="Arial" pitchFamily="34" charset="0"/>
                <a:ea typeface="Times New Roman" pitchFamily="18" charset="0"/>
              </a:rPr>
              <a:t>Sets and enforces safety and health standards in the workplace</a:t>
            </a:r>
            <a:endParaRPr lang="en-US" sz="1600" dirty="0" smtClean="0">
              <a:latin typeface="Arial" pitchFamily="34" charset="0"/>
            </a:endParaRPr>
          </a:p>
          <a:p>
            <a:pPr lvl="0" eaLnBrk="0" fontAlgn="base" hangingPunct="0">
              <a:spcBef>
                <a:spcPct val="0"/>
              </a:spcBef>
              <a:spcAft>
                <a:spcPct val="0"/>
              </a:spcAft>
              <a:tabLst>
                <a:tab pos="2819400" algn="l"/>
              </a:tabLst>
            </a:pPr>
            <a:r>
              <a:rPr lang="en-US" sz="1600" dirty="0" smtClean="0">
                <a:latin typeface="Arial" pitchFamily="34" charset="0"/>
                <a:ea typeface="Times New Roman" pitchFamily="18" charset="0"/>
              </a:rPr>
              <a:t> </a:t>
            </a:r>
            <a:endParaRPr lang="en-US" sz="1600" dirty="0"/>
          </a:p>
        </p:txBody>
      </p:sp>
      <p:pic>
        <p:nvPicPr>
          <p:cNvPr id="58370" name="Picture 2" descr="http://www.deerislandprint.com/images/osha-decals.JPG"/>
          <p:cNvPicPr>
            <a:picLocks noChangeAspect="1" noChangeArrowheads="1"/>
          </p:cNvPicPr>
          <p:nvPr/>
        </p:nvPicPr>
        <p:blipFill>
          <a:blip r:embed="rId2" cstate="print"/>
          <a:srcRect/>
          <a:stretch>
            <a:fillRect/>
          </a:stretch>
        </p:blipFill>
        <p:spPr bwMode="auto">
          <a:xfrm>
            <a:off x="0" y="1143000"/>
            <a:ext cx="7009348" cy="4038600"/>
          </a:xfrm>
          <a:prstGeom prst="rect">
            <a:avLst/>
          </a:prstGeom>
          <a:noFill/>
        </p:spPr>
      </p:pic>
      <p:pic>
        <p:nvPicPr>
          <p:cNvPr id="58374" name="Picture 6" descr="http://www.signsbyyou.com/images/Signs/signs_osha.jpg"/>
          <p:cNvPicPr>
            <a:picLocks noChangeAspect="1" noChangeArrowheads="1"/>
          </p:cNvPicPr>
          <p:nvPr/>
        </p:nvPicPr>
        <p:blipFill>
          <a:blip r:embed="rId3" cstate="print"/>
          <a:srcRect/>
          <a:stretch>
            <a:fillRect/>
          </a:stretch>
        </p:blipFill>
        <p:spPr bwMode="auto">
          <a:xfrm>
            <a:off x="6286500" y="4210050"/>
            <a:ext cx="2857500" cy="264795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tatic.seton.com/media/catalog/product/Chemical-Hazard-Warning-Labels-90887-ba.gif"/>
          <p:cNvPicPr>
            <a:picLocks noChangeAspect="1" noChangeArrowheads="1"/>
          </p:cNvPicPr>
          <p:nvPr/>
        </p:nvPicPr>
        <p:blipFill>
          <a:blip r:embed="rId2" cstate="print"/>
          <a:srcRect/>
          <a:stretch>
            <a:fillRect/>
          </a:stretch>
        </p:blipFill>
        <p:spPr bwMode="auto">
          <a:xfrm>
            <a:off x="4724400" y="685800"/>
            <a:ext cx="4985575" cy="4876800"/>
          </a:xfrm>
          <a:prstGeom prst="rect">
            <a:avLst/>
          </a:prstGeom>
          <a:noFill/>
        </p:spPr>
      </p:pic>
      <p:pic>
        <p:nvPicPr>
          <p:cNvPr id="3" name="Picture 4" descr="http://www.stsosha.com/images/Hazcom-diamond-lg.jpg"/>
          <p:cNvPicPr>
            <a:picLocks noChangeAspect="1" noChangeArrowheads="1"/>
          </p:cNvPicPr>
          <p:nvPr/>
        </p:nvPicPr>
        <p:blipFill>
          <a:blip r:embed="rId3" cstate="print"/>
          <a:srcRect/>
          <a:stretch>
            <a:fillRect/>
          </a:stretch>
        </p:blipFill>
        <p:spPr bwMode="auto">
          <a:xfrm>
            <a:off x="0" y="762000"/>
            <a:ext cx="5257800" cy="5009277"/>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3515"/>
            <a:ext cx="9144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90600" algn="l"/>
              </a:tabLst>
            </a:pPr>
            <a:r>
              <a:rPr kumimoji="0" lang="en-US" sz="2000" b="1" i="0" u="sng" strike="noStrike" cap="none" normalizeH="0" baseline="0" dirty="0" smtClean="0">
                <a:ln>
                  <a:noFill/>
                </a:ln>
                <a:solidFill>
                  <a:schemeClr val="tx1"/>
                </a:solidFill>
                <a:effectLst/>
                <a:latin typeface="Arial" pitchFamily="34" charset="0"/>
                <a:ea typeface="Times New Roman" pitchFamily="18" charset="0"/>
              </a:rPr>
              <a:t>Protecting the Consumer from Unsafe </a:t>
            </a:r>
            <a:r>
              <a:rPr lang="en-US" sz="2000" b="1" u="sng" dirty="0" smtClean="0">
                <a:latin typeface="Arial" pitchFamily="34" charset="0"/>
                <a:ea typeface="Times New Roman" pitchFamily="18" charset="0"/>
              </a:rPr>
              <a:t>P</a:t>
            </a:r>
            <a:r>
              <a:rPr kumimoji="0" lang="en-US" sz="2000" b="1" i="0" u="sng" strike="noStrike" cap="none" normalizeH="0" baseline="0" dirty="0" smtClean="0">
                <a:ln>
                  <a:noFill/>
                </a:ln>
                <a:solidFill>
                  <a:schemeClr val="tx1"/>
                </a:solidFill>
                <a:effectLst/>
                <a:latin typeface="Arial" pitchFamily="34" charset="0"/>
                <a:ea typeface="Times New Roman" pitchFamily="18" charset="0"/>
              </a:rPr>
              <a:t>roducts </a:t>
            </a:r>
            <a:endParaRPr kumimoji="0" lang="en-US" sz="2000" b="1"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990600" algn="l"/>
              </a:tabLst>
            </a:pPr>
            <a:endParaRPr kumimoji="0" lang="en-US" sz="1600" b="1" i="0" u="sng"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990600" algn="l"/>
              </a:tabLst>
            </a:pPr>
            <a:r>
              <a:rPr kumimoji="0" lang="en-US" sz="1600" b="1" i="0" u="sng" strike="noStrike" cap="none" normalizeH="0" baseline="0" dirty="0" smtClean="0">
                <a:ln>
                  <a:noFill/>
                </a:ln>
                <a:solidFill>
                  <a:schemeClr val="tx1"/>
                </a:solidFill>
                <a:effectLst/>
                <a:latin typeface="Arial" pitchFamily="34" charset="0"/>
                <a:ea typeface="Times New Roman" pitchFamily="18" charset="0"/>
              </a:rPr>
              <a:t>Food and Drug Administration (FDA)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sees that foods, cosmetics and drugs are safe and labeled correctly. It requires that new drugs be tested before they go on the market.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endParaRPr kumimoji="0" lang="en-US" sz="1600" b="1" i="0" u="sng"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r>
              <a:rPr kumimoji="0" lang="en-US" sz="1600" b="1" i="0" u="sng" strike="noStrike" cap="none" normalizeH="0" baseline="0" dirty="0" smtClean="0">
                <a:ln>
                  <a:noFill/>
                </a:ln>
                <a:solidFill>
                  <a:schemeClr val="tx1"/>
                </a:solidFill>
                <a:effectLst/>
                <a:latin typeface="Arial" pitchFamily="34" charset="0"/>
                <a:ea typeface="Times New Roman" pitchFamily="18" charset="0"/>
              </a:rPr>
              <a:t>Consumer Product Safety Commission (CPSC)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sets safety standards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for products you might find around the house</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endParaRPr kumimoji="0" lang="en-US" sz="1600" b="1" i="0" u="sng"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endParaRPr lang="en-US" sz="1600" b="1" u="sng" dirty="0" smtClean="0">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endParaRPr kumimoji="0" lang="en-US" sz="1600" b="1" i="0" u="sng"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endParaRPr lang="en-US" sz="1600" b="1" u="sng" dirty="0" smtClean="0">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endParaRPr lang="en-US" sz="1600" b="1" u="sng" dirty="0" smtClean="0">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endParaRPr lang="en-US" sz="1600" b="1" u="sng" dirty="0" smtClean="0">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endParaRPr lang="en-US" sz="1600" b="1" u="sng" dirty="0" smtClean="0">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endParaRPr kumimoji="0" lang="en-US" sz="1600" b="1" i="0" u="sng"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endParaRPr lang="en-US" sz="1600" b="1" u="sng" dirty="0" smtClean="0">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endParaRPr kumimoji="0" lang="en-US" sz="1600" b="1" i="0" u="sng"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r>
              <a:rPr kumimoji="0" lang="en-US" sz="1600" b="1" i="0" u="sng" strike="noStrike" cap="none" normalizeH="0" baseline="0" dirty="0" smtClean="0">
                <a:ln>
                  <a:noFill/>
                </a:ln>
                <a:solidFill>
                  <a:schemeClr val="tx1"/>
                </a:solidFill>
                <a:effectLst/>
                <a:latin typeface="Arial" pitchFamily="34" charset="0"/>
                <a:ea typeface="Times New Roman" pitchFamily="18" charset="0"/>
              </a:rPr>
              <a:t>Meat Inspection Act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Regulated the production of meat products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endParaRPr kumimoji="0" lang="en-US" sz="1600" b="1" i="0" u="sng"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endParaRPr lang="en-US" sz="1600" b="1" u="sng" dirty="0" smtClean="0">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endParaRPr kumimoji="0" lang="en-US" sz="1600" b="1" i="0" u="sng" strike="noStrike" cap="none" normalizeH="0" baseline="0" dirty="0" smtClean="0">
              <a:ln>
                <a:noFill/>
              </a:ln>
              <a:solidFill>
                <a:schemeClr val="tx1"/>
              </a:solidFill>
              <a:effectLst/>
              <a:latin typeface="Arial" pitchFamily="34" charset="0"/>
              <a:ea typeface="Times New Roman" pitchFamily="18" charset="0"/>
            </a:endParaRPr>
          </a:p>
        </p:txBody>
      </p:sp>
      <p:pic>
        <p:nvPicPr>
          <p:cNvPr id="13314" name="Picture 2" descr="http://thinkprogress.org/wp-content/uploads/2010/07/FDA.jpg"/>
          <p:cNvPicPr>
            <a:picLocks noChangeAspect="1" noChangeArrowheads="1"/>
          </p:cNvPicPr>
          <p:nvPr/>
        </p:nvPicPr>
        <p:blipFill>
          <a:blip r:embed="rId2" cstate="print"/>
          <a:srcRect/>
          <a:stretch>
            <a:fillRect/>
          </a:stretch>
        </p:blipFill>
        <p:spPr bwMode="auto">
          <a:xfrm>
            <a:off x="6400800" y="1981200"/>
            <a:ext cx="2463800" cy="1847850"/>
          </a:xfrm>
          <a:prstGeom prst="rect">
            <a:avLst/>
          </a:prstGeom>
          <a:noFill/>
        </p:spPr>
      </p:pic>
      <p:pic>
        <p:nvPicPr>
          <p:cNvPr id="13316" name="Picture 4" descr="http://medicalmalpracticeblog.nashandassociates.com/wp-site/wp-content/uploads/2010/06/crib-recall1.jpg"/>
          <p:cNvPicPr>
            <a:picLocks noChangeAspect="1" noChangeArrowheads="1"/>
          </p:cNvPicPr>
          <p:nvPr/>
        </p:nvPicPr>
        <p:blipFill>
          <a:blip r:embed="rId3" cstate="print"/>
          <a:srcRect/>
          <a:stretch>
            <a:fillRect/>
          </a:stretch>
        </p:blipFill>
        <p:spPr bwMode="auto">
          <a:xfrm>
            <a:off x="152400" y="1981200"/>
            <a:ext cx="1752600" cy="1717548"/>
          </a:xfrm>
          <a:prstGeom prst="rect">
            <a:avLst/>
          </a:prstGeom>
          <a:noFill/>
        </p:spPr>
      </p:pic>
      <p:pic>
        <p:nvPicPr>
          <p:cNvPr id="13318" name="Picture 6" descr="http://nutritionwonderland.com/wp-content/uploads/2009/02/meat_inspection_swift_co_1906.jpg"/>
          <p:cNvPicPr>
            <a:picLocks noChangeAspect="1" noChangeArrowheads="1"/>
          </p:cNvPicPr>
          <p:nvPr/>
        </p:nvPicPr>
        <p:blipFill>
          <a:blip r:embed="rId4" cstate="print"/>
          <a:srcRect/>
          <a:stretch>
            <a:fillRect/>
          </a:stretch>
        </p:blipFill>
        <p:spPr bwMode="auto">
          <a:xfrm>
            <a:off x="6858000" y="4506838"/>
            <a:ext cx="2105025" cy="2351162"/>
          </a:xfrm>
          <a:prstGeom prst="rect">
            <a:avLst/>
          </a:prstGeom>
          <a:noFill/>
        </p:spPr>
      </p:pic>
      <p:pic>
        <p:nvPicPr>
          <p:cNvPr id="13320" name="Picture 8" descr="http://4.bp.blogspot.com/_tBqi5ja-dgs/TUjAsB90KhI/AAAAAAAADlI/vA1740d-vyY/s1600/Chicago_stockyards_street_scene.jpg"/>
          <p:cNvPicPr>
            <a:picLocks noChangeAspect="1" noChangeArrowheads="1"/>
          </p:cNvPicPr>
          <p:nvPr/>
        </p:nvPicPr>
        <p:blipFill>
          <a:blip r:embed="rId5" cstate="print"/>
          <a:srcRect/>
          <a:stretch>
            <a:fillRect/>
          </a:stretch>
        </p:blipFill>
        <p:spPr bwMode="auto">
          <a:xfrm>
            <a:off x="228600" y="4622244"/>
            <a:ext cx="3124200" cy="2235756"/>
          </a:xfrm>
          <a:prstGeom prst="rect">
            <a:avLst/>
          </a:prstGeom>
          <a:noFill/>
        </p:spPr>
      </p:pic>
      <p:pic>
        <p:nvPicPr>
          <p:cNvPr id="13322" name="Picture 10" descr="http://www.fda.gov/ucm/groups/fdagov-public/documents/image/ucm109994.gif"/>
          <p:cNvPicPr>
            <a:picLocks noChangeAspect="1" noChangeArrowheads="1"/>
          </p:cNvPicPr>
          <p:nvPr/>
        </p:nvPicPr>
        <p:blipFill>
          <a:blip r:embed="rId6" cstate="print"/>
          <a:srcRect/>
          <a:stretch>
            <a:fillRect/>
          </a:stretch>
        </p:blipFill>
        <p:spPr bwMode="auto">
          <a:xfrm>
            <a:off x="3429000" y="2057400"/>
            <a:ext cx="1771650" cy="1996479"/>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991600" cy="1477328"/>
          </a:xfrm>
          <a:prstGeom prst="rect">
            <a:avLst/>
          </a:prstGeom>
        </p:spPr>
        <p:txBody>
          <a:bodyPr wrap="square">
            <a:spAutoFit/>
          </a:bodyPr>
          <a:lstStyle/>
          <a:p>
            <a:pPr lvl="0" eaLnBrk="0" fontAlgn="base" hangingPunct="0">
              <a:spcBef>
                <a:spcPct val="0"/>
              </a:spcBef>
              <a:spcAft>
                <a:spcPct val="0"/>
              </a:spcAft>
              <a:tabLst>
                <a:tab pos="990600" algn="l"/>
              </a:tabLst>
            </a:pPr>
            <a:r>
              <a:rPr lang="en-US" b="1" u="sng" dirty="0" smtClean="0">
                <a:latin typeface="Arial" pitchFamily="34" charset="0"/>
                <a:ea typeface="Times New Roman" pitchFamily="18" charset="0"/>
              </a:rPr>
              <a:t>Protecting the environment</a:t>
            </a:r>
            <a:endParaRPr lang="en-US" b="1" u="sng" dirty="0" smtClean="0">
              <a:latin typeface="Arial" pitchFamily="34" charset="0"/>
            </a:endParaRPr>
          </a:p>
          <a:p>
            <a:pPr lvl="0" eaLnBrk="0" fontAlgn="base" hangingPunct="0">
              <a:spcBef>
                <a:spcPct val="0"/>
              </a:spcBef>
              <a:spcAft>
                <a:spcPct val="0"/>
              </a:spcAft>
              <a:tabLst>
                <a:tab pos="990600" algn="l"/>
              </a:tabLst>
            </a:pPr>
            <a:r>
              <a:rPr lang="en-US" dirty="0" smtClean="0">
                <a:latin typeface="Arial" pitchFamily="34" charset="0"/>
                <a:ea typeface="Times New Roman" pitchFamily="18" charset="0"/>
              </a:rPr>
              <a:t>Environmental Protection Agency (EPA) – 1970 </a:t>
            </a:r>
            <a:endParaRPr lang="en-US" dirty="0" smtClean="0">
              <a:latin typeface="Arial" pitchFamily="34" charset="0"/>
            </a:endParaRPr>
          </a:p>
          <a:p>
            <a:pPr lvl="0" eaLnBrk="0" fontAlgn="base" hangingPunct="0">
              <a:spcBef>
                <a:spcPct val="0"/>
              </a:spcBef>
              <a:spcAft>
                <a:spcPct val="0"/>
              </a:spcAft>
              <a:buFontTx/>
              <a:buChar char="•"/>
              <a:tabLst>
                <a:tab pos="990600" algn="l"/>
              </a:tabLst>
            </a:pPr>
            <a:r>
              <a:rPr lang="en-US" dirty="0" smtClean="0">
                <a:latin typeface="Arial" pitchFamily="34" charset="0"/>
                <a:ea typeface="Times New Roman" pitchFamily="18" charset="0"/>
              </a:rPr>
              <a:t>Controls pollution by making rules about what and how much can be dumped into our air, water, and soil</a:t>
            </a:r>
            <a:endParaRPr lang="en-US" dirty="0" smtClean="0">
              <a:latin typeface="Arial" pitchFamily="34" charset="0"/>
            </a:endParaRPr>
          </a:p>
          <a:p>
            <a:pPr lvl="0" eaLnBrk="0" fontAlgn="base" hangingPunct="0">
              <a:spcBef>
                <a:spcPct val="0"/>
              </a:spcBef>
              <a:spcAft>
                <a:spcPct val="0"/>
              </a:spcAft>
              <a:tabLst>
                <a:tab pos="990600" algn="l"/>
              </a:tabLst>
            </a:pPr>
            <a:endParaRPr lang="en-US" dirty="0" smtClean="0">
              <a:latin typeface="Arial" pitchFamily="34" charset="0"/>
            </a:endParaRPr>
          </a:p>
        </p:txBody>
      </p:sp>
      <p:pic>
        <p:nvPicPr>
          <p:cNvPr id="6146" name="Picture 2" descr="http://www.epa.gov/epawaste/nonhaz/municipal/backyard/images/barrel5.jpg"/>
          <p:cNvPicPr>
            <a:picLocks noChangeAspect="1" noChangeArrowheads="1"/>
          </p:cNvPicPr>
          <p:nvPr/>
        </p:nvPicPr>
        <p:blipFill>
          <a:blip r:embed="rId2" cstate="print"/>
          <a:srcRect/>
          <a:stretch>
            <a:fillRect/>
          </a:stretch>
        </p:blipFill>
        <p:spPr bwMode="auto">
          <a:xfrm>
            <a:off x="685800" y="1905000"/>
            <a:ext cx="1905000" cy="2540000"/>
          </a:xfrm>
          <a:prstGeom prst="rect">
            <a:avLst/>
          </a:prstGeom>
          <a:noFill/>
        </p:spPr>
      </p:pic>
      <p:pic>
        <p:nvPicPr>
          <p:cNvPr id="6148" name="Picture 4" descr="Trash cans on sidewalk next to recycling bins outside a home"/>
          <p:cNvPicPr>
            <a:picLocks noChangeAspect="1" noChangeArrowheads="1"/>
          </p:cNvPicPr>
          <p:nvPr/>
        </p:nvPicPr>
        <p:blipFill>
          <a:blip r:embed="rId3" cstate="print"/>
          <a:srcRect/>
          <a:stretch>
            <a:fillRect/>
          </a:stretch>
        </p:blipFill>
        <p:spPr bwMode="auto">
          <a:xfrm>
            <a:off x="6248400" y="1524000"/>
            <a:ext cx="2476500" cy="1857375"/>
          </a:xfrm>
          <a:prstGeom prst="rect">
            <a:avLst/>
          </a:prstGeom>
          <a:noFill/>
        </p:spPr>
      </p:pic>
      <p:pic>
        <p:nvPicPr>
          <p:cNvPr id="6151" name="Picture 7" descr="http://web.centre.edu/enviro/Photos_files/photolib_files/120-2073_img_1.jpg"/>
          <p:cNvPicPr>
            <a:picLocks noChangeAspect="1" noChangeArrowheads="1"/>
          </p:cNvPicPr>
          <p:nvPr/>
        </p:nvPicPr>
        <p:blipFill>
          <a:blip r:embed="rId4" cstate="print"/>
          <a:srcRect/>
          <a:stretch>
            <a:fillRect/>
          </a:stretch>
        </p:blipFill>
        <p:spPr bwMode="auto">
          <a:xfrm>
            <a:off x="609600" y="4648200"/>
            <a:ext cx="2445099" cy="1828800"/>
          </a:xfrm>
          <a:prstGeom prst="rect">
            <a:avLst/>
          </a:prstGeom>
          <a:noFill/>
        </p:spPr>
      </p:pic>
      <p:pic>
        <p:nvPicPr>
          <p:cNvPr id="6152" name="Picture 8" descr="http://web.centre.edu/enviro/Photos_files/photolib_files/126OLYMP-P6270293_P6270293.jpg"/>
          <p:cNvPicPr>
            <a:picLocks noChangeAspect="1" noChangeArrowheads="1"/>
          </p:cNvPicPr>
          <p:nvPr/>
        </p:nvPicPr>
        <p:blipFill>
          <a:blip r:embed="rId5" cstate="print"/>
          <a:srcRect/>
          <a:stretch>
            <a:fillRect/>
          </a:stretch>
        </p:blipFill>
        <p:spPr bwMode="auto">
          <a:xfrm>
            <a:off x="2895600" y="1752600"/>
            <a:ext cx="2461552" cy="1847850"/>
          </a:xfrm>
          <a:prstGeom prst="rect">
            <a:avLst/>
          </a:prstGeom>
          <a:noFill/>
        </p:spPr>
      </p:pic>
      <p:pic>
        <p:nvPicPr>
          <p:cNvPr id="6153" name="Picture 9" descr="http://web.centre.edu/enviro/Photos_files/photolib_files/CoffeeBerries.jpg"/>
          <p:cNvPicPr>
            <a:picLocks noChangeAspect="1" noChangeArrowheads="1"/>
          </p:cNvPicPr>
          <p:nvPr/>
        </p:nvPicPr>
        <p:blipFill>
          <a:blip r:embed="rId6" cstate="print"/>
          <a:srcRect/>
          <a:stretch>
            <a:fillRect/>
          </a:stretch>
        </p:blipFill>
        <p:spPr bwMode="auto">
          <a:xfrm>
            <a:off x="6686166" y="4572000"/>
            <a:ext cx="2457834" cy="1838325"/>
          </a:xfrm>
          <a:prstGeom prst="rect">
            <a:avLst/>
          </a:prstGeom>
          <a:noFill/>
        </p:spPr>
      </p:pic>
      <p:pic>
        <p:nvPicPr>
          <p:cNvPr id="6150" name="Picture 6" descr="http://web.centre.edu/enviro/Photos_files/photolib_files/Toad_Eye.jpg"/>
          <p:cNvPicPr>
            <a:picLocks noChangeAspect="1" noChangeArrowheads="1"/>
          </p:cNvPicPr>
          <p:nvPr/>
        </p:nvPicPr>
        <p:blipFill>
          <a:blip r:embed="rId7" cstate="print"/>
          <a:srcRect/>
          <a:stretch>
            <a:fillRect/>
          </a:stretch>
        </p:blipFill>
        <p:spPr bwMode="auto">
          <a:xfrm>
            <a:off x="3657600" y="4724400"/>
            <a:ext cx="2257425" cy="1688430"/>
          </a:xfrm>
          <a:prstGeom prst="rect">
            <a:avLst/>
          </a:prstGeom>
          <a:noFill/>
        </p:spPr>
      </p:pic>
      <p:pic>
        <p:nvPicPr>
          <p:cNvPr id="6155" name="Picture 11" descr="http://blog.nj.com/hudsoncountynow_impact/2009/07/medium_deadfish.JPG"/>
          <p:cNvPicPr>
            <a:picLocks noChangeAspect="1" noChangeArrowheads="1"/>
          </p:cNvPicPr>
          <p:nvPr/>
        </p:nvPicPr>
        <p:blipFill>
          <a:blip r:embed="rId8" cstate="print"/>
          <a:srcRect/>
          <a:stretch>
            <a:fillRect/>
          </a:stretch>
        </p:blipFill>
        <p:spPr bwMode="auto">
          <a:xfrm>
            <a:off x="5105400" y="3200400"/>
            <a:ext cx="2276475" cy="1638300"/>
          </a:xfrm>
          <a:prstGeom prst="rect">
            <a:avLst/>
          </a:prstGeom>
          <a:noFill/>
        </p:spPr>
      </p:pic>
      <p:pic>
        <p:nvPicPr>
          <p:cNvPr id="6157" name="Picture 13" descr="http://www.epa.gov/region6/disaster/jpg/epa_at_work-s.jpg"/>
          <p:cNvPicPr>
            <a:picLocks noChangeAspect="1" noChangeArrowheads="1"/>
          </p:cNvPicPr>
          <p:nvPr/>
        </p:nvPicPr>
        <p:blipFill>
          <a:blip r:embed="rId9" cstate="print"/>
          <a:srcRect/>
          <a:stretch>
            <a:fillRect/>
          </a:stretch>
        </p:blipFill>
        <p:spPr bwMode="auto">
          <a:xfrm>
            <a:off x="2514600" y="3276600"/>
            <a:ext cx="1838325" cy="20574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1156037"/>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19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F. Protecting the elderly and the Poor </a:t>
            </a:r>
            <a:endParaRPr kumimoji="0" lang="en-US" sz="800" b="0" i="0" u="none" strike="noStrike" cap="none" normalizeH="0" baseline="0" dirty="0" smtClean="0">
              <a:ln>
                <a:noFill/>
              </a:ln>
              <a:solidFill>
                <a:schemeClr val="tx1"/>
              </a:solidFill>
              <a:effectLst/>
              <a:latin typeface="Arial" pitchFamily="34" charset="0"/>
            </a:endParaRPr>
          </a:p>
          <a:p>
            <a:pPr marL="1371600" marR="0" lvl="3" indent="0" algn="l" defTabSz="914400" rtl="0" eaLnBrk="0" fontAlgn="base" latinLnBrk="0" hangingPunct="0">
              <a:lnSpc>
                <a:spcPct val="100000"/>
              </a:lnSpc>
              <a:spcBef>
                <a:spcPct val="0"/>
              </a:spcBef>
              <a:spcAft>
                <a:spcPct val="0"/>
              </a:spcAft>
              <a:buClrTx/>
              <a:buSzTx/>
              <a:buFontTx/>
              <a:buAutoNum type="romanLcPeriod"/>
              <a:tabLst>
                <a:tab pos="2819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Social Security Act – Social Security Administration (1935) </a:t>
            </a:r>
            <a:endParaRPr kumimoji="0" lang="en-US" sz="800" b="0" i="0" u="none" strike="noStrike" cap="none" normalizeH="0" baseline="0" dirty="0" smtClean="0">
              <a:ln>
                <a:noFill/>
              </a:ln>
              <a:solidFill>
                <a:schemeClr val="tx1"/>
              </a:solidFill>
              <a:effectLst/>
              <a:latin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Tx/>
              <a:buAutoNum type="arabicPeriod"/>
              <a:tabLst>
                <a:tab pos="2819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Provides a monthly payment to workers or their families to replace income lost when a</a:t>
            </a:r>
          </a:p>
          <a:p>
            <a:pPr marL="1828800" marR="0" lvl="4" indent="0" algn="l" defTabSz="914400" rtl="0" eaLnBrk="0" fontAlgn="base" latinLnBrk="0" hangingPunct="0">
              <a:lnSpc>
                <a:spcPct val="100000"/>
              </a:lnSpc>
              <a:spcBef>
                <a:spcPct val="0"/>
              </a:spcBef>
              <a:spcAft>
                <a:spcPct val="0"/>
              </a:spcAft>
              <a:buClrTx/>
              <a:buSzTx/>
              <a:tabLst>
                <a:tab pos="2819400" algn="l"/>
              </a:tabLst>
            </a:pPr>
            <a:r>
              <a:rPr lang="en-US" sz="1400" dirty="0" smtClean="0">
                <a:latin typeface="Arial" pitchFamily="34" charset="0"/>
                <a:ea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person retires, becomes injured, or dies </a:t>
            </a:r>
            <a:endParaRPr kumimoji="0" lang="en-US" sz="800" b="0" i="0" u="none" strike="noStrike" cap="none" normalizeH="0" baseline="0" dirty="0" smtClean="0">
              <a:ln>
                <a:noFill/>
              </a:ln>
              <a:solidFill>
                <a:schemeClr val="tx1"/>
              </a:solidFill>
              <a:effectLst/>
              <a:latin typeface="Arial" pitchFamily="34" charset="0"/>
            </a:endParaRPr>
          </a:p>
          <a:p>
            <a:pPr marL="1828800" marR="0" lvl="4" indent="0" algn="l" defTabSz="914400" rtl="0" eaLnBrk="0" fontAlgn="base" latinLnBrk="0" hangingPunct="0">
              <a:lnSpc>
                <a:spcPct val="100000"/>
              </a:lnSpc>
              <a:spcBef>
                <a:spcPct val="0"/>
              </a:spcBef>
              <a:spcAft>
                <a:spcPct val="0"/>
              </a:spcAft>
              <a:buClrTx/>
              <a:buSzTx/>
              <a:tabLst>
                <a:tab pos="2819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2. Also provides unemployment insurance for workers who lose their jobs </a:t>
            </a:r>
          </a:p>
          <a:p>
            <a:pPr lvl="4" eaLnBrk="0" fontAlgn="base" hangingPunct="0">
              <a:spcBef>
                <a:spcPct val="0"/>
              </a:spcBef>
              <a:spcAft>
                <a:spcPct val="0"/>
              </a:spcAft>
              <a:tabLst>
                <a:tab pos="2819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Public assistance – local, sates and federal governments have expanded 	efforts to help people in need </a:t>
            </a:r>
            <a:endParaRPr kumimoji="0" lang="en-US" sz="800" b="0" i="0" u="none" strike="noStrike" cap="none" normalizeH="0" baseline="0" dirty="0" smtClean="0">
              <a:ln>
                <a:noFill/>
              </a:ln>
              <a:solidFill>
                <a:schemeClr val="tx1"/>
              </a:solidFill>
              <a:effectLst/>
              <a:latin typeface="Arial" pitchFamily="34" charset="0"/>
            </a:endParaRPr>
          </a:p>
          <a:p>
            <a:pPr marL="1828800" marR="0" lvl="4" indent="0" algn="l" defTabSz="914400" rtl="0" eaLnBrk="0" fontAlgn="base" latinLnBrk="0" hangingPunct="0">
              <a:lnSpc>
                <a:spcPct val="100000"/>
              </a:lnSpc>
              <a:spcBef>
                <a:spcPct val="0"/>
              </a:spcBef>
              <a:spcAft>
                <a:spcPct val="0"/>
              </a:spcAft>
              <a:buClrTx/>
              <a:buSzTx/>
              <a:tabLst>
                <a:tab pos="2819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3. Food stamp programs </a:t>
            </a:r>
            <a:endParaRPr kumimoji="0" lang="en-US" sz="800" b="0" i="0" u="none" strike="noStrike" cap="none" normalizeH="0" baseline="0" dirty="0" smtClean="0">
              <a:ln>
                <a:noFill/>
              </a:ln>
              <a:solidFill>
                <a:schemeClr val="tx1"/>
              </a:solidFill>
              <a:effectLst/>
              <a:latin typeface="Arial" pitchFamily="34" charset="0"/>
            </a:endParaRPr>
          </a:p>
          <a:p>
            <a:pPr marL="1828800" marR="0" lvl="4" indent="0" algn="l" defTabSz="914400" rtl="0" eaLnBrk="0" fontAlgn="base" latinLnBrk="0" hangingPunct="0">
              <a:lnSpc>
                <a:spcPct val="100000"/>
              </a:lnSpc>
              <a:spcBef>
                <a:spcPct val="0"/>
              </a:spcBef>
              <a:spcAft>
                <a:spcPct val="0"/>
              </a:spcAft>
              <a:buClrTx/>
              <a:buSzTx/>
              <a:tabLst>
                <a:tab pos="2819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4. Aid to families with dependent children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3" name="Picture 2" descr="http://www.nvgebe.com/PRD/wp-content/uploads/2008/07/senior_citizens.jpg">
            <a:hlinkClick r:id="rId2"/>
          </p:cNvPr>
          <p:cNvPicPr>
            <a:picLocks noChangeAspect="1" noChangeArrowheads="1"/>
          </p:cNvPicPr>
          <p:nvPr/>
        </p:nvPicPr>
        <p:blipFill>
          <a:blip r:embed="rId3" cstate="print"/>
          <a:srcRect/>
          <a:stretch>
            <a:fillRect/>
          </a:stretch>
        </p:blipFill>
        <p:spPr bwMode="auto">
          <a:xfrm>
            <a:off x="6172200" y="152400"/>
            <a:ext cx="2857500" cy="1495425"/>
          </a:xfrm>
          <a:prstGeom prst="rect">
            <a:avLst/>
          </a:prstGeom>
          <a:noFill/>
        </p:spPr>
      </p:pic>
      <p:pic>
        <p:nvPicPr>
          <p:cNvPr id="5122" name="Picture 2" descr="http://news.unemploymentoffices.net/wp-content/uploads/2010/07/11/who-really-is-to-blame-with-unemployment/unemployment.jpg"/>
          <p:cNvPicPr>
            <a:picLocks noChangeAspect="1" noChangeArrowheads="1"/>
          </p:cNvPicPr>
          <p:nvPr/>
        </p:nvPicPr>
        <p:blipFill>
          <a:blip r:embed="rId4" cstate="print"/>
          <a:srcRect/>
          <a:stretch>
            <a:fillRect/>
          </a:stretch>
        </p:blipFill>
        <p:spPr bwMode="auto">
          <a:xfrm>
            <a:off x="152400" y="3124200"/>
            <a:ext cx="3352800" cy="2514600"/>
          </a:xfrm>
          <a:prstGeom prst="rect">
            <a:avLst/>
          </a:prstGeom>
          <a:noFill/>
        </p:spPr>
      </p:pic>
      <p:pic>
        <p:nvPicPr>
          <p:cNvPr id="5124" name="Picture 4" descr="http://nysyd.files.wordpress.com/2009/04/food-stamps.jpg"/>
          <p:cNvPicPr>
            <a:picLocks noChangeAspect="1" noChangeArrowheads="1"/>
          </p:cNvPicPr>
          <p:nvPr/>
        </p:nvPicPr>
        <p:blipFill>
          <a:blip r:embed="rId5" cstate="print"/>
          <a:srcRect/>
          <a:stretch>
            <a:fillRect/>
          </a:stretch>
        </p:blipFill>
        <p:spPr bwMode="auto">
          <a:xfrm>
            <a:off x="6019800" y="2667000"/>
            <a:ext cx="2857500" cy="3486150"/>
          </a:xfrm>
          <a:prstGeom prst="rect">
            <a:avLst/>
          </a:prstGeom>
          <a:noFill/>
        </p:spPr>
      </p:pic>
      <p:pic>
        <p:nvPicPr>
          <p:cNvPr id="5126" name="Picture 6" descr="http://cflhomeless.files.wordpress.com/2009/04/ap_foodstamps_070517_mn.jpg"/>
          <p:cNvPicPr>
            <a:picLocks noChangeAspect="1" noChangeArrowheads="1"/>
          </p:cNvPicPr>
          <p:nvPr/>
        </p:nvPicPr>
        <p:blipFill>
          <a:blip r:embed="rId6" cstate="print"/>
          <a:srcRect/>
          <a:stretch>
            <a:fillRect/>
          </a:stretch>
        </p:blipFill>
        <p:spPr bwMode="auto">
          <a:xfrm>
            <a:off x="3200400" y="4572000"/>
            <a:ext cx="3048000" cy="2286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233258"/>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6858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G</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Economic Opportunity </a:t>
            </a:r>
            <a:endParaRPr kumimoji="0" lang="en-US"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tabLst>
                <a:tab pos="685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1.Equal opportunity Act – Outlawed any type of discrimination in hiring based on race, sex,</a:t>
            </a:r>
          </a:p>
          <a:p>
            <a:pPr marL="0" marR="0" lvl="0" indent="457200" algn="l" defTabSz="914400" rtl="0" eaLnBrk="0" fontAlgn="base" latinLnBrk="0" hangingPunct="0">
              <a:lnSpc>
                <a:spcPct val="100000"/>
              </a:lnSpc>
              <a:spcBef>
                <a:spcPct val="0"/>
              </a:spcBef>
              <a:spcAft>
                <a:spcPct val="0"/>
              </a:spcAft>
              <a:buClrTx/>
              <a:buSzTx/>
              <a:tabLst>
                <a:tab pos="685800" algn="l"/>
              </a:tabLst>
            </a:pPr>
            <a:r>
              <a:rPr lang="en-US" sz="1600" dirty="0" smtClean="0">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religion and national origin established the Equal Employment Opportunity Commission 	(EEOC) </a:t>
            </a:r>
            <a:endParaRPr kumimoji="0" lang="en-US"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685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2. Monetary Policy – The actions taken by the federal reserve systems to control the</a:t>
            </a:r>
            <a:endParaRPr kumimoji="0" lang="en-US"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685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nation’s money supply and interest rates in order to achieve desired economic</a:t>
            </a:r>
            <a:endParaRPr kumimoji="0" lang="en-US"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685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objectives </a:t>
            </a:r>
            <a:endParaRPr kumimoji="0" lang="en-US"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685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3. Fiscal Policy – The deliberate use of the government’s spending and taxing powers </a:t>
            </a:r>
          </a:p>
          <a:p>
            <a:pPr marL="0" marR="0" lvl="0" indent="457200" algn="l" defTabSz="914400" rtl="0" eaLnBrk="0" fontAlgn="base" latinLnBrk="0" hangingPunct="0">
              <a:lnSpc>
                <a:spcPct val="100000"/>
              </a:lnSpc>
              <a:spcBef>
                <a:spcPct val="0"/>
              </a:spcBef>
              <a:spcAft>
                <a:spcPct val="0"/>
              </a:spcAft>
              <a:buClrTx/>
              <a:buSzTx/>
              <a:buFontTx/>
              <a:buNone/>
              <a:tabLst>
                <a:tab pos="685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to influence economic activity in order to establish desired economic objective</a:t>
            </a:r>
            <a:r>
              <a:rPr kumimoji="0" lang="en-US" sz="1600" b="0" i="0" u="none" strike="noStrike" cap="none" normalizeH="0" baseline="0" dirty="0" smtClean="0">
                <a:ln>
                  <a:noFill/>
                </a:ln>
                <a:solidFill>
                  <a:schemeClr val="tx1"/>
                </a:solidFill>
                <a:effectLst/>
                <a:latin typeface="Arial" pitchFamily="34" charset="0"/>
              </a:rPr>
              <a:t> </a:t>
            </a:r>
          </a:p>
        </p:txBody>
      </p:sp>
      <p:pic>
        <p:nvPicPr>
          <p:cNvPr id="4098" name="Picture 2" descr="http://i.ehow.com/images/a07/k1/ci/equal-opportunity-act-800X800.jpg"/>
          <p:cNvPicPr>
            <a:picLocks noChangeAspect="1" noChangeArrowheads="1"/>
          </p:cNvPicPr>
          <p:nvPr/>
        </p:nvPicPr>
        <p:blipFill>
          <a:blip r:embed="rId2" cstate="print"/>
          <a:srcRect/>
          <a:stretch>
            <a:fillRect/>
          </a:stretch>
        </p:blipFill>
        <p:spPr bwMode="auto">
          <a:xfrm>
            <a:off x="-228600" y="2514600"/>
            <a:ext cx="2857500" cy="2857500"/>
          </a:xfrm>
          <a:prstGeom prst="rect">
            <a:avLst/>
          </a:prstGeom>
          <a:noFill/>
        </p:spPr>
      </p:pic>
      <p:pic>
        <p:nvPicPr>
          <p:cNvPr id="4100" name="Picture 4" descr="http://media.economist.com/images/20090425/D1709BB1.jpg"/>
          <p:cNvPicPr>
            <a:picLocks noChangeAspect="1" noChangeArrowheads="1"/>
          </p:cNvPicPr>
          <p:nvPr/>
        </p:nvPicPr>
        <p:blipFill>
          <a:blip r:embed="rId3" cstate="print"/>
          <a:srcRect/>
          <a:stretch>
            <a:fillRect/>
          </a:stretch>
        </p:blipFill>
        <p:spPr bwMode="auto">
          <a:xfrm>
            <a:off x="4648200" y="2667000"/>
            <a:ext cx="4286250" cy="2581275"/>
          </a:xfrm>
          <a:prstGeom prst="rect">
            <a:avLst/>
          </a:prstGeom>
          <a:noFill/>
        </p:spPr>
      </p:pic>
      <p:pic>
        <p:nvPicPr>
          <p:cNvPr id="4102" name="Picture 6" descr="http://clabedan.typepad.com/photos/uncategorized/dollar20squeezed.jpg"/>
          <p:cNvPicPr>
            <a:picLocks noChangeAspect="1" noChangeArrowheads="1"/>
          </p:cNvPicPr>
          <p:nvPr/>
        </p:nvPicPr>
        <p:blipFill>
          <a:blip r:embed="rId4" cstate="print"/>
          <a:srcRect/>
          <a:stretch>
            <a:fillRect/>
          </a:stretch>
        </p:blipFill>
        <p:spPr bwMode="auto">
          <a:xfrm>
            <a:off x="2209801" y="4703444"/>
            <a:ext cx="2971800" cy="215455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1196"/>
            <a:ext cx="9144000" cy="2092881"/>
          </a:xfrm>
          <a:prstGeom prst="rect">
            <a:avLst/>
          </a:prstGeom>
          <a:noFill/>
          <a:ln w="9525">
            <a:noFill/>
            <a:miter lim="800000"/>
            <a:headEnd/>
            <a:tailEnd/>
          </a:ln>
          <a:effectLst/>
        </p:spPr>
        <p:txBody>
          <a:bodyPr vert="horz" wrap="square" lIns="228528"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en-US" sz="1600" b="1" i="0" u="none" strike="noStrike" cap="none" normalizeH="0" baseline="0" dirty="0" smtClean="0">
                <a:ln>
                  <a:noFill/>
                </a:ln>
                <a:solidFill>
                  <a:schemeClr val="tx1"/>
                </a:solidFill>
                <a:effectLst/>
                <a:latin typeface="Calisto MT" pitchFamily="18" charset="0"/>
              </a:rPr>
              <a:t>Unit Five: Money, Banking, and Economic Policy </a:t>
            </a:r>
            <a:endParaRPr kumimoji="0" lang="en-US" sz="1600" b="1" i="0" u="sng" strike="noStrike" cap="none" normalizeH="0" baseline="0" dirty="0" smtClean="0">
              <a:ln>
                <a:noFill/>
              </a:ln>
              <a:solidFill>
                <a:schemeClr val="tx1"/>
              </a:solidFill>
              <a:effectLst/>
              <a:latin typeface="Calisto MT"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143000" algn="l"/>
              </a:tabLst>
            </a:pPr>
            <a:r>
              <a:rPr kumimoji="0" lang="en-US" sz="1600" b="1" i="0" u="sng" strike="noStrike" cap="none" normalizeH="0" baseline="0" dirty="0" smtClean="0">
                <a:ln>
                  <a:noFill/>
                </a:ln>
                <a:solidFill>
                  <a:schemeClr val="tx1"/>
                </a:solidFill>
                <a:effectLst/>
                <a:latin typeface="Calisto MT" pitchFamily="18" charset="0"/>
              </a:rPr>
              <a:t>Money and Banking</a:t>
            </a:r>
            <a:endParaRPr lang="en-US" sz="1600" dirty="0" smtClean="0">
              <a:latin typeface="Calisto MT"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143000" algn="l"/>
              </a:tabLst>
            </a:pPr>
            <a:endParaRPr kumimoji="0" lang="en-US" sz="1600" b="0" i="0" u="none" strike="noStrike" cap="none" normalizeH="0" baseline="0" dirty="0" smtClean="0">
              <a:ln>
                <a:noFill/>
              </a:ln>
              <a:solidFill>
                <a:schemeClr val="tx1"/>
              </a:solidFill>
              <a:effectLst/>
              <a:latin typeface="Calisto MT" pitchFamily="18" charset="0"/>
              <a:ea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1143000" algn="l"/>
              </a:tabLst>
            </a:pPr>
            <a:r>
              <a:rPr kumimoji="0" lang="en-US" sz="1600" b="1" i="0" u="none" strike="noStrike" cap="none" normalizeH="0" baseline="0" dirty="0" smtClean="0">
                <a:ln>
                  <a:noFill/>
                </a:ln>
                <a:solidFill>
                  <a:schemeClr val="tx1"/>
                </a:solidFill>
                <a:effectLst/>
                <a:latin typeface="Calisto MT" pitchFamily="18" charset="0"/>
                <a:ea typeface="Times New Roman" pitchFamily="18" charset="0"/>
              </a:rPr>
              <a:t>What is the functions of money?</a:t>
            </a:r>
          </a:p>
          <a:p>
            <a:pPr marL="0" marR="0" lvl="0" indent="0" defTabSz="914400" rtl="0" eaLnBrk="0" fontAlgn="base" latinLnBrk="0" hangingPunct="0">
              <a:lnSpc>
                <a:spcPct val="100000"/>
              </a:lnSpc>
              <a:spcBef>
                <a:spcPct val="0"/>
              </a:spcBef>
              <a:spcAft>
                <a:spcPct val="0"/>
              </a:spcAft>
              <a:buClrTx/>
              <a:buSzTx/>
              <a:buFontTx/>
              <a:buNone/>
              <a:tabLst>
                <a:tab pos="1143000" algn="l"/>
              </a:tabLst>
            </a:pP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Money is anything widely accepted by society in exchange for goods and services</a:t>
            </a:r>
            <a:endParaRPr kumimoji="0" lang="en-US" sz="800" b="0" i="0" u="none" strike="noStrike" cap="none" normalizeH="0" baseline="0" dirty="0" smtClean="0">
              <a:ln>
                <a:noFill/>
              </a:ln>
              <a:solidFill>
                <a:schemeClr val="tx1"/>
              </a:solidFill>
              <a:effectLst/>
              <a:latin typeface="Arial" pitchFamily="34" charset="0"/>
            </a:endParaRPr>
          </a:p>
          <a:p>
            <a:pPr lvl="1" eaLnBrk="0" fontAlgn="base" hangingPunct="0">
              <a:spcBef>
                <a:spcPct val="0"/>
              </a:spcBef>
              <a:spcAft>
                <a:spcPct val="0"/>
              </a:spcAft>
              <a:buFontTx/>
              <a:buChar char="•"/>
              <a:tabLst>
                <a:tab pos="1143000" algn="l"/>
              </a:tabLst>
            </a:pPr>
            <a:r>
              <a:rPr kumimoji="0" lang="en-US" sz="1600" b="0" i="0" u="none" strike="noStrike" cap="none" normalizeH="0" baseline="0" dirty="0" smtClean="0">
                <a:ln>
                  <a:noFill/>
                </a:ln>
                <a:solidFill>
                  <a:schemeClr val="tx1"/>
                </a:solidFill>
                <a:effectLst/>
                <a:latin typeface="Calisto MT" pitchFamily="18" charset="0"/>
                <a:ea typeface="Times New Roman" pitchFamily="18" charset="0"/>
              </a:rPr>
              <a:t>Medium of exchange ( businesses</a:t>
            </a:r>
            <a:r>
              <a:rPr kumimoji="0" lang="en-US" sz="1600" b="0" i="0" u="none" strike="noStrike" cap="none" normalizeH="0" dirty="0" smtClean="0">
                <a:ln>
                  <a:noFill/>
                </a:ln>
                <a:solidFill>
                  <a:schemeClr val="tx1"/>
                </a:solidFill>
                <a:effectLst/>
                <a:latin typeface="Calisto MT" pitchFamily="18" charset="0"/>
                <a:ea typeface="Times New Roman" pitchFamily="18" charset="0"/>
              </a:rPr>
              <a:t> and people accept the currency)</a:t>
            </a:r>
            <a:endParaRPr kumimoji="0" lang="en-US" sz="800" b="0" i="0" u="none" strike="noStrike" cap="none" normalizeH="0" baseline="0" dirty="0" smtClean="0">
              <a:ln>
                <a:noFill/>
              </a:ln>
              <a:solidFill>
                <a:schemeClr val="tx1"/>
              </a:solidFill>
              <a:effectLst/>
              <a:latin typeface="Arial" pitchFamily="34" charset="0"/>
            </a:endParaRPr>
          </a:p>
          <a:p>
            <a:pPr lvl="1" eaLnBrk="0" fontAlgn="base" hangingPunct="0">
              <a:spcBef>
                <a:spcPct val="0"/>
              </a:spcBef>
              <a:spcAft>
                <a:spcPct val="0"/>
              </a:spcAft>
              <a:buFontTx/>
              <a:buChar char="•"/>
              <a:tabLst>
                <a:tab pos="1143000" algn="l"/>
              </a:tabLst>
            </a:pPr>
            <a:r>
              <a:rPr kumimoji="0" lang="en-US" sz="1600" b="0" i="0" u="none" strike="noStrike" cap="none" normalizeH="0" baseline="0" dirty="0" smtClean="0">
                <a:ln>
                  <a:noFill/>
                </a:ln>
                <a:solidFill>
                  <a:schemeClr val="tx1"/>
                </a:solidFill>
                <a:effectLst/>
                <a:latin typeface="Calisto MT" pitchFamily="18" charset="0"/>
                <a:ea typeface="Times New Roman" pitchFamily="18" charset="0"/>
              </a:rPr>
              <a:t>Measure of value (</a:t>
            </a:r>
            <a:r>
              <a:rPr kumimoji="0" lang="en-US" sz="1600" b="0" i="0" u="none" strike="noStrike" cap="none" normalizeH="0" dirty="0" smtClean="0">
                <a:ln>
                  <a:noFill/>
                </a:ln>
                <a:solidFill>
                  <a:schemeClr val="tx1"/>
                </a:solidFill>
                <a:effectLst/>
                <a:latin typeface="Calisto MT" pitchFamily="18" charset="0"/>
                <a:ea typeface="Times New Roman" pitchFamily="18" charset="0"/>
              </a:rPr>
              <a:t>allows people to know how much items are worth)</a:t>
            </a:r>
            <a:endParaRPr kumimoji="0" lang="en-US" sz="800" b="0" i="0" u="none" strike="noStrike" cap="none" normalizeH="0" baseline="0" dirty="0" smtClean="0">
              <a:ln>
                <a:noFill/>
              </a:ln>
              <a:solidFill>
                <a:schemeClr val="tx1"/>
              </a:solidFill>
              <a:effectLst/>
              <a:latin typeface="Arial" pitchFamily="34" charset="0"/>
            </a:endParaRPr>
          </a:p>
          <a:p>
            <a:pPr lvl="1" eaLnBrk="0" fontAlgn="base" hangingPunct="0">
              <a:spcBef>
                <a:spcPct val="0"/>
              </a:spcBef>
              <a:spcAft>
                <a:spcPct val="0"/>
              </a:spcAft>
              <a:buFontTx/>
              <a:buChar char="•"/>
              <a:tabLst>
                <a:tab pos="1143000" algn="l"/>
              </a:tabLst>
            </a:pPr>
            <a:r>
              <a:rPr kumimoji="0" lang="en-US" sz="1600" b="0" i="0" u="none" strike="noStrike" cap="none" normalizeH="0" baseline="0" dirty="0" smtClean="0">
                <a:ln>
                  <a:noFill/>
                </a:ln>
                <a:solidFill>
                  <a:schemeClr val="tx1"/>
                </a:solidFill>
                <a:effectLst/>
                <a:latin typeface="Calisto MT" pitchFamily="18" charset="0"/>
                <a:ea typeface="Times New Roman" pitchFamily="18" charset="0"/>
              </a:rPr>
              <a:t>Store of value (holds its</a:t>
            </a:r>
            <a:r>
              <a:rPr kumimoji="0" lang="en-US" sz="1600" b="0" i="0" u="none" strike="noStrike" cap="none" normalizeH="0" dirty="0" smtClean="0">
                <a:ln>
                  <a:noFill/>
                </a:ln>
                <a:solidFill>
                  <a:schemeClr val="tx1"/>
                </a:solidFill>
                <a:effectLst/>
                <a:latin typeface="Calisto MT" pitchFamily="18" charset="0"/>
                <a:ea typeface="Times New Roman" pitchFamily="18" charset="0"/>
              </a:rPr>
              <a:t> value)</a:t>
            </a:r>
            <a:endParaRPr kumimoji="0" lang="en-US" b="0" i="0" u="none" strike="noStrike" cap="none" normalizeH="0" baseline="0" dirty="0" smtClean="0">
              <a:ln>
                <a:noFill/>
              </a:ln>
              <a:solidFill>
                <a:schemeClr val="tx1"/>
              </a:solidFill>
              <a:effectLst/>
              <a:latin typeface="Arial" pitchFamily="34" charset="0"/>
            </a:endParaRPr>
          </a:p>
        </p:txBody>
      </p:sp>
      <p:pic>
        <p:nvPicPr>
          <p:cNvPr id="60423" name="Picture 7" descr="http://www.euro-ok.com/img/tmp/Euro_total.jpg"/>
          <p:cNvPicPr>
            <a:picLocks noChangeAspect="1" noChangeArrowheads="1"/>
          </p:cNvPicPr>
          <p:nvPr/>
        </p:nvPicPr>
        <p:blipFill>
          <a:blip r:embed="rId2" cstate="print"/>
          <a:srcRect/>
          <a:stretch>
            <a:fillRect/>
          </a:stretch>
        </p:blipFill>
        <p:spPr bwMode="auto">
          <a:xfrm>
            <a:off x="3962400" y="2209800"/>
            <a:ext cx="5181600" cy="3829050"/>
          </a:xfrm>
          <a:prstGeom prst="rect">
            <a:avLst/>
          </a:prstGeom>
          <a:noFill/>
        </p:spPr>
      </p:pic>
      <p:pic>
        <p:nvPicPr>
          <p:cNvPr id="60425" name="Picture 9" descr="http://www.sweden.se/upload/Sweden_se/english/articles/SI/2009/EU%20short/EU-map-large.jpg"/>
          <p:cNvPicPr>
            <a:picLocks noChangeAspect="1" noChangeArrowheads="1"/>
          </p:cNvPicPr>
          <p:nvPr/>
        </p:nvPicPr>
        <p:blipFill>
          <a:blip r:embed="rId3" cstate="print"/>
          <a:srcRect/>
          <a:stretch>
            <a:fillRect/>
          </a:stretch>
        </p:blipFill>
        <p:spPr bwMode="auto">
          <a:xfrm>
            <a:off x="0" y="2514600"/>
            <a:ext cx="3962400" cy="3558413"/>
          </a:xfrm>
          <a:prstGeom prst="rect">
            <a:avLst/>
          </a:prstGeom>
          <a:noFill/>
        </p:spPr>
      </p:pic>
      <p:sp>
        <p:nvSpPr>
          <p:cNvPr id="7" name="TextBox 6"/>
          <p:cNvSpPr txBox="1"/>
          <p:nvPr/>
        </p:nvSpPr>
        <p:spPr>
          <a:xfrm>
            <a:off x="304800" y="2209800"/>
            <a:ext cx="3505200" cy="369332"/>
          </a:xfrm>
          <a:prstGeom prst="rect">
            <a:avLst/>
          </a:prstGeom>
          <a:noFill/>
        </p:spPr>
        <p:txBody>
          <a:bodyPr wrap="square" rtlCol="0">
            <a:spAutoFit/>
          </a:bodyPr>
          <a:lstStyle/>
          <a:p>
            <a:pPr algn="ctr"/>
            <a:r>
              <a:rPr lang="en-US" dirty="0" smtClean="0">
                <a:solidFill>
                  <a:schemeClr val="accent6">
                    <a:lumMod val="50000"/>
                  </a:schemeClr>
                </a:solidFill>
                <a:latin typeface="Arial Black" pitchFamily="34" charset="0"/>
              </a:rPr>
              <a:t>European Union Countries</a:t>
            </a:r>
            <a:endParaRPr lang="en-US" dirty="0">
              <a:solidFill>
                <a:schemeClr val="accent6">
                  <a:lumMod val="50000"/>
                </a:schemeClr>
              </a:solidFill>
              <a:latin typeface="Arial Black" pitchFamily="34" charset="0"/>
            </a:endParaRPr>
          </a:p>
        </p:txBody>
      </p:sp>
      <p:sp>
        <p:nvSpPr>
          <p:cNvPr id="8" name="TextBox 7"/>
          <p:cNvSpPr txBox="1"/>
          <p:nvPr/>
        </p:nvSpPr>
        <p:spPr>
          <a:xfrm>
            <a:off x="0" y="6096000"/>
            <a:ext cx="4953000" cy="738664"/>
          </a:xfrm>
          <a:prstGeom prst="rect">
            <a:avLst/>
          </a:prstGeom>
          <a:noFill/>
        </p:spPr>
        <p:txBody>
          <a:bodyPr wrap="square" rtlCol="0">
            <a:spAutoFit/>
          </a:bodyPr>
          <a:lstStyle/>
          <a:p>
            <a:r>
              <a:rPr lang="en-US" sz="1400" i="1" dirty="0" smtClean="0"/>
              <a:t>A map of the 27 (colored) EU countries (grey countries are candidate countries). About 493 million people live in the EU. Click for a larger version of the map. Source and illustration: europa.eu</a:t>
            </a:r>
            <a:endParaRPr lang="en-US" sz="1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monetary policy cartoons, monetary policy cartoon, monetary policy picture, monetary policy pictures, monetary policy image, monetary policy images, monetary policy illustration, monetary policy illustrations "/>
          <p:cNvPicPr>
            <a:picLocks noChangeAspect="1" noChangeArrowheads="1"/>
          </p:cNvPicPr>
          <p:nvPr/>
        </p:nvPicPr>
        <p:blipFill>
          <a:blip r:embed="rId2" cstate="print"/>
          <a:srcRect/>
          <a:stretch>
            <a:fillRect/>
          </a:stretch>
        </p:blipFill>
        <p:spPr bwMode="auto">
          <a:xfrm>
            <a:off x="381000" y="533400"/>
            <a:ext cx="3810000" cy="5013158"/>
          </a:xfrm>
          <a:prstGeom prst="rect">
            <a:avLst/>
          </a:prstGeom>
          <a:noFill/>
        </p:spPr>
      </p:pic>
      <p:pic>
        <p:nvPicPr>
          <p:cNvPr id="58372" name="Picture 4" descr="http://www.cartoonstock.com/newscartoons/cartoonists/mmo/lowres/mmon15l.jpg"/>
          <p:cNvPicPr>
            <a:picLocks noChangeAspect="1" noChangeArrowheads="1"/>
          </p:cNvPicPr>
          <p:nvPr/>
        </p:nvPicPr>
        <p:blipFill>
          <a:blip r:embed="rId3" cstate="print"/>
          <a:srcRect/>
          <a:stretch>
            <a:fillRect/>
          </a:stretch>
        </p:blipFill>
        <p:spPr bwMode="auto">
          <a:xfrm>
            <a:off x="4724400" y="2362200"/>
            <a:ext cx="4267200" cy="441655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
            <a:ext cx="8458200" cy="5016758"/>
          </a:xfrm>
          <a:prstGeom prst="rect">
            <a:avLst/>
          </a:prstGeom>
        </p:spPr>
        <p:txBody>
          <a:bodyPr wrap="square">
            <a:spAutoFit/>
          </a:bodyPr>
          <a:lstStyle/>
          <a:p>
            <a:pPr lvl="0" algn="ctr" eaLnBrk="0" fontAlgn="base" hangingPunct="0">
              <a:spcBef>
                <a:spcPct val="0"/>
              </a:spcBef>
              <a:spcAft>
                <a:spcPct val="0"/>
              </a:spcAft>
              <a:tabLst>
                <a:tab pos="1447800" algn="l"/>
              </a:tabLst>
            </a:pPr>
            <a:r>
              <a:rPr lang="en-US" sz="2400" dirty="0" smtClean="0">
                <a:latin typeface="Arial" pitchFamily="34" charset="0"/>
                <a:ea typeface="Times New Roman" pitchFamily="18" charset="0"/>
              </a:rPr>
              <a:t>Types of Spending</a:t>
            </a:r>
          </a:p>
          <a:p>
            <a:pPr lvl="0" algn="ctr" eaLnBrk="0" fontAlgn="base" hangingPunct="0">
              <a:spcBef>
                <a:spcPct val="0"/>
              </a:spcBef>
              <a:spcAft>
                <a:spcPct val="0"/>
              </a:spcAft>
              <a:tabLst>
                <a:tab pos="1447800" algn="l"/>
              </a:tabLst>
            </a:pPr>
            <a:endParaRPr lang="en-US" sz="2400" dirty="0" smtClean="0">
              <a:latin typeface="Arial" pitchFamily="34" charset="0"/>
            </a:endParaRPr>
          </a:p>
          <a:p>
            <a:pPr lvl="1" eaLnBrk="0" fontAlgn="base" hangingPunct="0">
              <a:spcBef>
                <a:spcPct val="0"/>
              </a:spcBef>
              <a:spcAft>
                <a:spcPct val="0"/>
              </a:spcAft>
              <a:tabLst>
                <a:tab pos="1447800" algn="l"/>
              </a:tabLst>
            </a:pPr>
            <a:r>
              <a:rPr lang="en-US" sz="1600" b="1" u="sng" dirty="0" smtClean="0">
                <a:latin typeface="Arial" pitchFamily="34" charset="0"/>
                <a:ea typeface="Times New Roman" pitchFamily="18" charset="0"/>
              </a:rPr>
              <a:t>Mandatory Spending</a:t>
            </a:r>
            <a:r>
              <a:rPr lang="en-US" sz="1600" dirty="0" smtClean="0">
                <a:latin typeface="Arial" pitchFamily="34" charset="0"/>
                <a:ea typeface="Times New Roman" pitchFamily="18" charset="0"/>
              </a:rPr>
              <a:t>:  Money that must be spent.</a:t>
            </a:r>
          </a:p>
          <a:p>
            <a:pPr lvl="1" eaLnBrk="0" fontAlgn="base" hangingPunct="0">
              <a:spcBef>
                <a:spcPct val="0"/>
              </a:spcBef>
              <a:spcAft>
                <a:spcPct val="0"/>
              </a:spcAft>
              <a:tabLst>
                <a:tab pos="1447800" algn="l"/>
              </a:tabLst>
            </a:pPr>
            <a:r>
              <a:rPr lang="en-US" sz="1600" dirty="0" smtClean="0">
                <a:latin typeface="Arial" pitchFamily="34" charset="0"/>
                <a:ea typeface="Times New Roman" pitchFamily="18" charset="0"/>
              </a:rPr>
              <a:t>ex. social security benefits discretionary spending </a:t>
            </a:r>
          </a:p>
          <a:p>
            <a:pPr lvl="1" eaLnBrk="0" fontAlgn="base" hangingPunct="0">
              <a:spcBef>
                <a:spcPct val="0"/>
              </a:spcBef>
              <a:spcAft>
                <a:spcPct val="0"/>
              </a:spcAft>
              <a:tabLst>
                <a:tab pos="1447800" algn="l"/>
              </a:tabLst>
            </a:pPr>
            <a:endParaRPr lang="en-US" sz="1600" b="1" u="sng" dirty="0" smtClean="0">
              <a:latin typeface="Arial" pitchFamily="34" charset="0"/>
              <a:ea typeface="Times New Roman" pitchFamily="18" charset="0"/>
            </a:endParaRPr>
          </a:p>
          <a:p>
            <a:pPr lvl="1" eaLnBrk="0" fontAlgn="base" hangingPunct="0">
              <a:spcBef>
                <a:spcPct val="0"/>
              </a:spcBef>
              <a:spcAft>
                <a:spcPct val="0"/>
              </a:spcAft>
              <a:tabLst>
                <a:tab pos="1447800" algn="l"/>
              </a:tabLst>
            </a:pPr>
            <a:endParaRPr lang="en-US" sz="1600" b="1" u="sng" dirty="0" smtClean="0">
              <a:latin typeface="Arial" pitchFamily="34" charset="0"/>
              <a:ea typeface="Times New Roman" pitchFamily="18" charset="0"/>
            </a:endParaRPr>
          </a:p>
          <a:p>
            <a:pPr lvl="1" eaLnBrk="0" fontAlgn="base" hangingPunct="0">
              <a:spcBef>
                <a:spcPct val="0"/>
              </a:spcBef>
              <a:spcAft>
                <a:spcPct val="0"/>
              </a:spcAft>
              <a:tabLst>
                <a:tab pos="1447800" algn="l"/>
              </a:tabLst>
            </a:pPr>
            <a:endParaRPr lang="en-US" sz="1600" b="1" u="sng" dirty="0" smtClean="0">
              <a:latin typeface="Arial" pitchFamily="34" charset="0"/>
              <a:ea typeface="Times New Roman" pitchFamily="18" charset="0"/>
            </a:endParaRPr>
          </a:p>
          <a:p>
            <a:pPr lvl="1" eaLnBrk="0" fontAlgn="base" hangingPunct="0">
              <a:spcBef>
                <a:spcPct val="0"/>
              </a:spcBef>
              <a:spcAft>
                <a:spcPct val="0"/>
              </a:spcAft>
              <a:tabLst>
                <a:tab pos="1447800" algn="l"/>
              </a:tabLst>
            </a:pPr>
            <a:endParaRPr lang="en-US" sz="1600" b="1" u="sng" dirty="0" smtClean="0">
              <a:latin typeface="Arial" pitchFamily="34" charset="0"/>
              <a:ea typeface="Times New Roman" pitchFamily="18" charset="0"/>
            </a:endParaRPr>
          </a:p>
          <a:p>
            <a:pPr lvl="1" eaLnBrk="0" fontAlgn="base" hangingPunct="0">
              <a:spcBef>
                <a:spcPct val="0"/>
              </a:spcBef>
              <a:spcAft>
                <a:spcPct val="0"/>
              </a:spcAft>
              <a:tabLst>
                <a:tab pos="1447800" algn="l"/>
              </a:tabLst>
            </a:pPr>
            <a:endParaRPr lang="en-US" sz="1600" b="1" u="sng" dirty="0" smtClean="0">
              <a:latin typeface="Arial" pitchFamily="34" charset="0"/>
              <a:ea typeface="Times New Roman" pitchFamily="18" charset="0"/>
            </a:endParaRPr>
          </a:p>
          <a:p>
            <a:pPr lvl="1" eaLnBrk="0" fontAlgn="base" hangingPunct="0">
              <a:spcBef>
                <a:spcPct val="0"/>
              </a:spcBef>
              <a:spcAft>
                <a:spcPct val="0"/>
              </a:spcAft>
              <a:tabLst>
                <a:tab pos="1447800" algn="l"/>
              </a:tabLst>
            </a:pPr>
            <a:endParaRPr lang="en-US" sz="1600" b="1" u="sng" dirty="0" smtClean="0">
              <a:latin typeface="Arial" pitchFamily="34" charset="0"/>
              <a:ea typeface="Times New Roman" pitchFamily="18" charset="0"/>
            </a:endParaRPr>
          </a:p>
          <a:p>
            <a:pPr lvl="1" eaLnBrk="0" fontAlgn="base" hangingPunct="0">
              <a:spcBef>
                <a:spcPct val="0"/>
              </a:spcBef>
              <a:spcAft>
                <a:spcPct val="0"/>
              </a:spcAft>
              <a:tabLst>
                <a:tab pos="1447800" algn="l"/>
              </a:tabLst>
            </a:pPr>
            <a:endParaRPr lang="en-US" sz="1600" b="1" u="sng" dirty="0" smtClean="0">
              <a:latin typeface="Arial" pitchFamily="34" charset="0"/>
              <a:ea typeface="Times New Roman" pitchFamily="18" charset="0"/>
            </a:endParaRPr>
          </a:p>
          <a:p>
            <a:pPr lvl="1" eaLnBrk="0" fontAlgn="base" hangingPunct="0">
              <a:spcBef>
                <a:spcPct val="0"/>
              </a:spcBef>
              <a:spcAft>
                <a:spcPct val="0"/>
              </a:spcAft>
              <a:tabLst>
                <a:tab pos="1447800" algn="l"/>
              </a:tabLst>
            </a:pPr>
            <a:endParaRPr lang="en-US" sz="1600" b="1" u="sng" dirty="0" smtClean="0">
              <a:latin typeface="Arial" pitchFamily="34" charset="0"/>
              <a:ea typeface="Times New Roman" pitchFamily="18" charset="0"/>
            </a:endParaRPr>
          </a:p>
          <a:p>
            <a:pPr lvl="1" eaLnBrk="0" fontAlgn="base" hangingPunct="0">
              <a:spcBef>
                <a:spcPct val="0"/>
              </a:spcBef>
              <a:spcAft>
                <a:spcPct val="0"/>
              </a:spcAft>
              <a:tabLst>
                <a:tab pos="1447800" algn="l"/>
              </a:tabLst>
            </a:pPr>
            <a:endParaRPr lang="en-US" sz="1600" b="1" u="sng" dirty="0" smtClean="0">
              <a:latin typeface="Arial" pitchFamily="34" charset="0"/>
              <a:ea typeface="Times New Roman" pitchFamily="18" charset="0"/>
            </a:endParaRPr>
          </a:p>
          <a:p>
            <a:pPr lvl="1" eaLnBrk="0" fontAlgn="base" hangingPunct="0">
              <a:spcBef>
                <a:spcPct val="0"/>
              </a:spcBef>
              <a:spcAft>
                <a:spcPct val="0"/>
              </a:spcAft>
              <a:tabLst>
                <a:tab pos="1447800" algn="l"/>
              </a:tabLst>
            </a:pPr>
            <a:endParaRPr lang="en-US" sz="1600" b="1" u="sng" dirty="0" smtClean="0">
              <a:latin typeface="Arial" pitchFamily="34" charset="0"/>
              <a:ea typeface="Times New Roman" pitchFamily="18" charset="0"/>
            </a:endParaRPr>
          </a:p>
          <a:p>
            <a:pPr lvl="1" eaLnBrk="0" fontAlgn="base" hangingPunct="0">
              <a:spcBef>
                <a:spcPct val="0"/>
              </a:spcBef>
              <a:spcAft>
                <a:spcPct val="0"/>
              </a:spcAft>
              <a:tabLst>
                <a:tab pos="1447800" algn="l"/>
              </a:tabLst>
            </a:pPr>
            <a:endParaRPr lang="en-US" sz="1600" b="1" u="sng" dirty="0" smtClean="0">
              <a:latin typeface="Arial" pitchFamily="34" charset="0"/>
              <a:ea typeface="Times New Roman" pitchFamily="18" charset="0"/>
            </a:endParaRPr>
          </a:p>
          <a:p>
            <a:pPr lvl="1" eaLnBrk="0" fontAlgn="base" hangingPunct="0">
              <a:spcBef>
                <a:spcPct val="0"/>
              </a:spcBef>
              <a:spcAft>
                <a:spcPct val="0"/>
              </a:spcAft>
              <a:tabLst>
                <a:tab pos="1447800" algn="l"/>
              </a:tabLst>
            </a:pPr>
            <a:endParaRPr lang="en-US" sz="1600" b="1" u="sng" dirty="0" smtClean="0">
              <a:latin typeface="Arial" pitchFamily="34" charset="0"/>
              <a:ea typeface="Times New Roman" pitchFamily="18" charset="0"/>
            </a:endParaRPr>
          </a:p>
          <a:p>
            <a:pPr lvl="1" eaLnBrk="0" fontAlgn="base" hangingPunct="0">
              <a:spcBef>
                <a:spcPct val="0"/>
              </a:spcBef>
              <a:spcAft>
                <a:spcPct val="0"/>
              </a:spcAft>
              <a:tabLst>
                <a:tab pos="1447800" algn="l"/>
              </a:tabLst>
            </a:pPr>
            <a:endParaRPr lang="en-US" sz="1600" b="1" u="sng" dirty="0" smtClean="0">
              <a:latin typeface="Arial" pitchFamily="34" charset="0"/>
              <a:ea typeface="Times New Roman" pitchFamily="18" charset="0"/>
            </a:endParaRPr>
          </a:p>
          <a:p>
            <a:pPr lvl="1" eaLnBrk="0" fontAlgn="base" hangingPunct="0">
              <a:spcBef>
                <a:spcPct val="0"/>
              </a:spcBef>
              <a:spcAft>
                <a:spcPct val="0"/>
              </a:spcAft>
              <a:tabLst>
                <a:tab pos="1447800" algn="l"/>
              </a:tabLst>
            </a:pPr>
            <a:r>
              <a:rPr lang="en-US" sz="1600" b="1" u="sng" dirty="0" smtClean="0">
                <a:latin typeface="Arial" pitchFamily="34" charset="0"/>
                <a:ea typeface="Times New Roman" pitchFamily="18" charset="0"/>
              </a:rPr>
              <a:t>Discretionary Spending </a:t>
            </a:r>
            <a:r>
              <a:rPr lang="en-US" sz="1600" dirty="0" smtClean="0">
                <a:latin typeface="Arial" pitchFamily="34" charset="0"/>
                <a:ea typeface="Times New Roman" pitchFamily="18" charset="0"/>
              </a:rPr>
              <a:t>: Money that is optional to spend.</a:t>
            </a:r>
          </a:p>
          <a:p>
            <a:pPr lvl="1" eaLnBrk="0" fontAlgn="base" hangingPunct="0">
              <a:spcBef>
                <a:spcPct val="0"/>
              </a:spcBef>
              <a:spcAft>
                <a:spcPct val="0"/>
              </a:spcAft>
              <a:tabLst>
                <a:tab pos="1447800" algn="l"/>
              </a:tabLst>
            </a:pPr>
            <a:r>
              <a:rPr lang="en-US" sz="1600" dirty="0" smtClean="0">
                <a:latin typeface="Arial" pitchFamily="34" charset="0"/>
                <a:ea typeface="Times New Roman" pitchFamily="18" charset="0"/>
              </a:rPr>
              <a:t>ex. Space exploration or coast guard</a:t>
            </a:r>
            <a:r>
              <a:rPr lang="en-US" sz="1600" dirty="0" smtClean="0">
                <a:latin typeface="Arial" pitchFamily="34" charset="0"/>
              </a:rPr>
              <a:t> </a:t>
            </a:r>
          </a:p>
        </p:txBody>
      </p:sp>
      <p:pic>
        <p:nvPicPr>
          <p:cNvPr id="37891" name="Picture 3" descr="http://orangejuiceblog.com/wp-content/uploads/2009/10/social_security.png"/>
          <p:cNvPicPr>
            <a:picLocks noChangeAspect="1" noChangeArrowheads="1"/>
          </p:cNvPicPr>
          <p:nvPr/>
        </p:nvPicPr>
        <p:blipFill>
          <a:blip r:embed="rId2" cstate="print"/>
          <a:srcRect/>
          <a:stretch>
            <a:fillRect/>
          </a:stretch>
        </p:blipFill>
        <p:spPr bwMode="auto">
          <a:xfrm>
            <a:off x="1066800" y="1371600"/>
            <a:ext cx="4038600" cy="2744311"/>
          </a:xfrm>
          <a:prstGeom prst="rect">
            <a:avLst/>
          </a:prstGeom>
          <a:noFill/>
        </p:spPr>
      </p:pic>
      <p:pic>
        <p:nvPicPr>
          <p:cNvPr id="37893" name="Picture 5" descr="http://i.dailymail.co.uk/i/pix/2009/12/02/article-0-05B8AE06000005DC-253_468x338.jpg"/>
          <p:cNvPicPr>
            <a:picLocks noChangeAspect="1" noChangeArrowheads="1"/>
          </p:cNvPicPr>
          <p:nvPr/>
        </p:nvPicPr>
        <p:blipFill>
          <a:blip r:embed="rId3" cstate="print"/>
          <a:srcRect/>
          <a:stretch>
            <a:fillRect/>
          </a:stretch>
        </p:blipFill>
        <p:spPr bwMode="auto">
          <a:xfrm>
            <a:off x="6210300" y="1524000"/>
            <a:ext cx="2933700" cy="2118783"/>
          </a:xfrm>
          <a:prstGeom prst="rect">
            <a:avLst/>
          </a:prstGeom>
          <a:noFill/>
        </p:spPr>
      </p:pic>
      <p:pic>
        <p:nvPicPr>
          <p:cNvPr id="37895" name="Picture 7" descr="http://thetruthpeddler.files.wordpress.com/2010/11/astronaut_buzz_aldrin.gif"/>
          <p:cNvPicPr>
            <a:picLocks noChangeAspect="1" noChangeArrowheads="1"/>
          </p:cNvPicPr>
          <p:nvPr/>
        </p:nvPicPr>
        <p:blipFill>
          <a:blip r:embed="rId4" cstate="print"/>
          <a:srcRect/>
          <a:stretch>
            <a:fillRect/>
          </a:stretch>
        </p:blipFill>
        <p:spPr bwMode="auto">
          <a:xfrm>
            <a:off x="4495800" y="4800600"/>
            <a:ext cx="1715139" cy="187642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http://www.lucid-minds.com/Karl/images/wheelbarrow_cash_weimar_germany.gif"/>
          <p:cNvPicPr>
            <a:picLocks noChangeAspect="1" noChangeArrowheads="1"/>
          </p:cNvPicPr>
          <p:nvPr/>
        </p:nvPicPr>
        <p:blipFill>
          <a:blip r:embed="rId2" cstate="print"/>
          <a:srcRect/>
          <a:stretch>
            <a:fillRect/>
          </a:stretch>
        </p:blipFill>
        <p:spPr bwMode="auto">
          <a:xfrm>
            <a:off x="3124200" y="4343400"/>
            <a:ext cx="3160753" cy="2638425"/>
          </a:xfrm>
          <a:prstGeom prst="rect">
            <a:avLst/>
          </a:prstGeom>
          <a:noFill/>
        </p:spPr>
      </p:pic>
      <p:pic>
        <p:nvPicPr>
          <p:cNvPr id="4" name="Picture 5" descr="http://usagold.com/images/hyperinflation.jpeg"/>
          <p:cNvPicPr>
            <a:picLocks noChangeAspect="1" noChangeArrowheads="1"/>
          </p:cNvPicPr>
          <p:nvPr/>
        </p:nvPicPr>
        <p:blipFill>
          <a:blip r:embed="rId3" cstate="print"/>
          <a:srcRect/>
          <a:stretch>
            <a:fillRect/>
          </a:stretch>
        </p:blipFill>
        <p:spPr bwMode="auto">
          <a:xfrm>
            <a:off x="0" y="2971800"/>
            <a:ext cx="4003176" cy="3886200"/>
          </a:xfrm>
          <a:prstGeom prst="rect">
            <a:avLst/>
          </a:prstGeom>
          <a:noFill/>
        </p:spPr>
      </p:pic>
      <p:pic>
        <p:nvPicPr>
          <p:cNvPr id="5" name="Picture 4" descr="http://www.wermodandwermod.com/newsitems/Wheelbarrow%20of%20Money.jpg"/>
          <p:cNvPicPr/>
          <p:nvPr/>
        </p:nvPicPr>
        <p:blipFill>
          <a:blip r:embed="rId4" cstate="print"/>
          <a:srcRect/>
          <a:stretch>
            <a:fillRect/>
          </a:stretch>
        </p:blipFill>
        <p:spPr bwMode="auto">
          <a:xfrm>
            <a:off x="6172200" y="4572000"/>
            <a:ext cx="2971800" cy="2038350"/>
          </a:xfrm>
          <a:prstGeom prst="rect">
            <a:avLst/>
          </a:prstGeom>
          <a:noFill/>
          <a:ln w="9525">
            <a:noFill/>
            <a:miter lim="800000"/>
            <a:headEnd/>
            <a:tailEnd/>
          </a:ln>
        </p:spPr>
      </p:pic>
      <p:sp>
        <p:nvSpPr>
          <p:cNvPr id="6" name="Rectangle 5"/>
          <p:cNvSpPr/>
          <p:nvPr/>
        </p:nvSpPr>
        <p:spPr>
          <a:xfrm>
            <a:off x="838200" y="152401"/>
            <a:ext cx="7391400" cy="369332"/>
          </a:xfrm>
          <a:prstGeom prst="rect">
            <a:avLst/>
          </a:prstGeom>
          <a:ln w="76200">
            <a:solidFill>
              <a:srgbClr val="00B0F0"/>
            </a:solidFill>
          </a:ln>
        </p:spPr>
        <p:txBody>
          <a:bodyPr wrap="square">
            <a:spAutoFit/>
          </a:bodyPr>
          <a:lstStyle/>
          <a:p>
            <a:pPr lvl="1" eaLnBrk="0" fontAlgn="base" hangingPunct="0">
              <a:spcBef>
                <a:spcPct val="0"/>
              </a:spcBef>
              <a:spcAft>
                <a:spcPct val="0"/>
              </a:spcAft>
              <a:tabLst>
                <a:tab pos="1143000" algn="l"/>
              </a:tabLst>
            </a:pPr>
            <a:r>
              <a:rPr lang="en-US" b="1" dirty="0" smtClean="0">
                <a:latin typeface="Bodoni MT" pitchFamily="18" charset="0"/>
                <a:ea typeface="Times New Roman" pitchFamily="18" charset="0"/>
              </a:rPr>
              <a:t>Measure of Value (allows people to know how much items are worth)</a:t>
            </a:r>
            <a:endParaRPr lang="en-US" b="1" dirty="0" smtClean="0">
              <a:latin typeface="Bodoni MT" pitchFamily="18" charset="0"/>
            </a:endParaRPr>
          </a:p>
        </p:txBody>
      </p:sp>
      <p:sp>
        <p:nvSpPr>
          <p:cNvPr id="7" name="Rectangle 6"/>
          <p:cNvSpPr/>
          <p:nvPr/>
        </p:nvSpPr>
        <p:spPr>
          <a:xfrm>
            <a:off x="533400" y="762000"/>
            <a:ext cx="8001000" cy="1524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Gallon of Milk = around $3</a:t>
            </a:r>
          </a:p>
          <a:p>
            <a:pPr algn="ctr"/>
            <a:r>
              <a:rPr lang="en-US" dirty="0" smtClean="0"/>
              <a:t>A Dozen White Large Eggs = $1.20 - $2.00</a:t>
            </a:r>
          </a:p>
          <a:p>
            <a:pPr algn="ctr"/>
            <a:r>
              <a:rPr lang="en-US" dirty="0" smtClean="0"/>
              <a:t>Multi/Whole Grain Bread = $2.50- $3.00</a:t>
            </a:r>
            <a:endParaRPr lang="en-US" dirty="0"/>
          </a:p>
        </p:txBody>
      </p:sp>
      <p:pic>
        <p:nvPicPr>
          <p:cNvPr id="63490" name="Picture 2" descr="http://www.istockphoto.com/file_thumbview_approve/1112889/2/istockphoto_1112889-milk-bread-and-eggs.jpg"/>
          <p:cNvPicPr>
            <a:picLocks noChangeAspect="1" noChangeArrowheads="1"/>
          </p:cNvPicPr>
          <p:nvPr/>
        </p:nvPicPr>
        <p:blipFill>
          <a:blip r:embed="rId5" cstate="print"/>
          <a:srcRect/>
          <a:stretch>
            <a:fillRect/>
          </a:stretch>
        </p:blipFill>
        <p:spPr bwMode="auto">
          <a:xfrm>
            <a:off x="1143000" y="914400"/>
            <a:ext cx="1181100" cy="1289707"/>
          </a:xfrm>
          <a:prstGeom prst="rect">
            <a:avLst/>
          </a:prstGeom>
          <a:noFill/>
        </p:spPr>
      </p:pic>
      <p:sp>
        <p:nvSpPr>
          <p:cNvPr id="10" name="TextBox 9"/>
          <p:cNvSpPr txBox="1"/>
          <p:nvPr/>
        </p:nvSpPr>
        <p:spPr>
          <a:xfrm>
            <a:off x="4800600" y="2590801"/>
            <a:ext cx="3581400" cy="646331"/>
          </a:xfrm>
          <a:prstGeom prst="rect">
            <a:avLst/>
          </a:prstGeom>
          <a:noFill/>
        </p:spPr>
        <p:txBody>
          <a:bodyPr wrap="square" rtlCol="0">
            <a:spAutoFit/>
          </a:bodyPr>
          <a:lstStyle/>
          <a:p>
            <a:pPr algn="ctr"/>
            <a:r>
              <a:rPr lang="en-US" b="1" dirty="0" smtClean="0"/>
              <a:t>Hyperinflation in </a:t>
            </a:r>
          </a:p>
          <a:p>
            <a:pPr algn="ctr"/>
            <a:r>
              <a:rPr lang="en-US" b="1" dirty="0" smtClean="0"/>
              <a:t>POST WWI Germany</a:t>
            </a:r>
            <a:endParaRPr lang="en-US" b="1" dirty="0"/>
          </a:p>
        </p:txBody>
      </p:sp>
      <p:sp>
        <p:nvSpPr>
          <p:cNvPr id="11" name="TextBox 10"/>
          <p:cNvSpPr txBox="1"/>
          <p:nvPr/>
        </p:nvSpPr>
        <p:spPr>
          <a:xfrm>
            <a:off x="4038600" y="3276600"/>
            <a:ext cx="5105400" cy="923330"/>
          </a:xfrm>
          <a:prstGeom prst="rect">
            <a:avLst/>
          </a:prstGeom>
          <a:noFill/>
        </p:spPr>
        <p:txBody>
          <a:bodyPr wrap="square" rtlCol="0">
            <a:spAutoFit/>
          </a:bodyPr>
          <a:lstStyle/>
          <a:p>
            <a:r>
              <a:rPr lang="en-US" dirty="0" smtClean="0"/>
              <a:t>(1913)	 5 paper marks = 1 dollar</a:t>
            </a:r>
          </a:p>
          <a:p>
            <a:r>
              <a:rPr lang="en-US" dirty="0" smtClean="0"/>
              <a:t>(1920’s)  4,200,000,000,000 paper marks = $1 dollar.</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228600" y="685800"/>
            <a:ext cx="8458200"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tab pos="3638550" algn="l"/>
              </a:tabLst>
            </a:pPr>
            <a:r>
              <a:rPr kumimoji="0" lang="en-US" sz="2400" b="1" i="0" u="none" strike="noStrike" cap="none" normalizeH="0" baseline="0" dirty="0" smtClean="0">
                <a:ln>
                  <a:noFill/>
                </a:ln>
                <a:solidFill>
                  <a:schemeClr val="tx1"/>
                </a:solidFill>
                <a:effectLst/>
                <a:latin typeface="Calisto MT" pitchFamily="18" charset="0"/>
                <a:ea typeface="Times New Roman" pitchFamily="18" charset="0"/>
              </a:rPr>
              <a:t>Characteristics of Money</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638550" algn="l"/>
              </a:tabLst>
            </a:pPr>
            <a:r>
              <a:rPr kumimoji="0" lang="en-US" sz="1600" b="0" i="0" u="none" strike="noStrike" cap="none" normalizeH="0" baseline="0" dirty="0" smtClean="0">
                <a:ln>
                  <a:noFill/>
                </a:ln>
                <a:solidFill>
                  <a:schemeClr val="tx1"/>
                </a:solidFill>
                <a:effectLst/>
                <a:latin typeface="Calisto MT" pitchFamily="18" charset="0"/>
                <a:ea typeface="Times New Roman" pitchFamily="18" charset="0"/>
              </a:rPr>
              <a:t>Durability – long lasting</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638550" algn="l"/>
              </a:tabLst>
            </a:pPr>
            <a:r>
              <a:rPr kumimoji="0" lang="en-US" sz="1600" b="0" i="0" u="none" strike="noStrike" cap="none" normalizeH="0" baseline="0" dirty="0" smtClean="0">
                <a:ln>
                  <a:noFill/>
                </a:ln>
                <a:solidFill>
                  <a:schemeClr val="tx1"/>
                </a:solidFill>
                <a:effectLst/>
                <a:latin typeface="Calisto MT" pitchFamily="18" charset="0"/>
                <a:ea typeface="Times New Roman" pitchFamily="18" charset="0"/>
              </a:rPr>
              <a:t>Portability – light and easy to carry and transport</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638550" algn="l"/>
              </a:tabLst>
            </a:pPr>
            <a:r>
              <a:rPr kumimoji="0" lang="en-US" sz="1600" b="0" i="0" u="none" strike="noStrike" cap="none" normalizeH="0" baseline="0" dirty="0" smtClean="0">
                <a:ln>
                  <a:noFill/>
                </a:ln>
                <a:solidFill>
                  <a:schemeClr val="tx1"/>
                </a:solidFill>
                <a:effectLst/>
                <a:latin typeface="Calisto MT" pitchFamily="18" charset="0"/>
                <a:ea typeface="Times New Roman" pitchFamily="18" charset="0"/>
              </a:rPr>
              <a:t>Acceptability </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638550" algn="l"/>
              </a:tabLst>
            </a:pPr>
            <a:r>
              <a:rPr kumimoji="0" lang="en-US" sz="1600" b="0" i="0" u="none" strike="noStrike" cap="none" normalizeH="0" baseline="0" dirty="0" smtClean="0">
                <a:ln>
                  <a:noFill/>
                </a:ln>
                <a:solidFill>
                  <a:schemeClr val="tx1"/>
                </a:solidFill>
                <a:effectLst/>
                <a:latin typeface="Calisto MT" pitchFamily="18" charset="0"/>
                <a:ea typeface="Times New Roman" pitchFamily="18" charset="0"/>
              </a:rPr>
              <a:t>Divisibility – made in different values</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638550" algn="l"/>
              </a:tabLst>
            </a:pPr>
            <a:r>
              <a:rPr kumimoji="0" lang="en-US" sz="1600" b="0" i="0" u="none" strike="noStrike" cap="none" normalizeH="0" baseline="0" dirty="0" smtClean="0">
                <a:ln>
                  <a:noFill/>
                </a:ln>
                <a:solidFill>
                  <a:schemeClr val="tx1"/>
                </a:solidFill>
                <a:effectLst/>
                <a:latin typeface="Calisto MT" pitchFamily="18" charset="0"/>
                <a:ea typeface="Times New Roman" pitchFamily="18" charset="0"/>
              </a:rPr>
              <a:t>Stability in value </a:t>
            </a:r>
            <a:endParaRPr kumimoji="0" lang="en-US" sz="8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tab pos="3638550" algn="l"/>
              </a:tabLst>
            </a:pP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U.S. paper $ and coins are no longer backed by gold or silver.  Our paper $ could be exchanged for gold/silver until 1934.  In 1963, Congress removed the right to exchange one-dollar bills for silver.  In the late 1960’s, the silver in coins was removed and placed with copper and nickel.</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638550" algn="l"/>
              </a:tabLst>
            </a:pP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65541" name="Picture 5" descr="http://incogman.net/wp-content/uploads/2010/02/ISRAEL-GOLD.jpg"/>
          <p:cNvPicPr>
            <a:picLocks noChangeAspect="1" noChangeArrowheads="1"/>
          </p:cNvPicPr>
          <p:nvPr/>
        </p:nvPicPr>
        <p:blipFill>
          <a:blip r:embed="rId2" cstate="print"/>
          <a:srcRect/>
          <a:stretch>
            <a:fillRect/>
          </a:stretch>
        </p:blipFill>
        <p:spPr bwMode="auto">
          <a:xfrm>
            <a:off x="6477000" y="152400"/>
            <a:ext cx="2667000" cy="2000250"/>
          </a:xfrm>
          <a:prstGeom prst="rect">
            <a:avLst/>
          </a:prstGeom>
          <a:noFill/>
        </p:spPr>
      </p:pic>
      <p:pic>
        <p:nvPicPr>
          <p:cNvPr id="65543" name="Picture 7" descr="http://t0.gstatic.com/images?q=tbn:ANd9GcSKKC2OOch6QWR_aKvyclScoqDC7MgiLTBwx44Hypp5jThobmcctn31_JcH">
            <a:hlinkClick r:id="rId3"/>
          </p:cNvPr>
          <p:cNvPicPr>
            <a:picLocks noChangeAspect="1" noChangeArrowheads="1"/>
          </p:cNvPicPr>
          <p:nvPr/>
        </p:nvPicPr>
        <p:blipFill>
          <a:blip r:embed="rId4" cstate="print"/>
          <a:srcRect/>
          <a:stretch>
            <a:fillRect/>
          </a:stretch>
        </p:blipFill>
        <p:spPr bwMode="auto">
          <a:xfrm>
            <a:off x="4800600" y="1295400"/>
            <a:ext cx="1304925" cy="981076"/>
          </a:xfrm>
          <a:prstGeom prst="rect">
            <a:avLst/>
          </a:prstGeom>
          <a:noFill/>
        </p:spPr>
      </p:pic>
      <p:pic>
        <p:nvPicPr>
          <p:cNvPr id="65545" name="Picture 9" descr="http://66.70.254.100/work/samples/knox01.jpg"/>
          <p:cNvPicPr>
            <a:picLocks noChangeAspect="1" noChangeArrowheads="1"/>
          </p:cNvPicPr>
          <p:nvPr/>
        </p:nvPicPr>
        <p:blipFill>
          <a:blip r:embed="rId5" cstate="print"/>
          <a:srcRect/>
          <a:stretch>
            <a:fillRect/>
          </a:stretch>
        </p:blipFill>
        <p:spPr bwMode="auto">
          <a:xfrm>
            <a:off x="2362200" y="3352800"/>
            <a:ext cx="3973447" cy="2686050"/>
          </a:xfrm>
          <a:prstGeom prst="rect">
            <a:avLst/>
          </a:prstGeom>
          <a:noFill/>
        </p:spPr>
      </p:pic>
      <p:pic>
        <p:nvPicPr>
          <p:cNvPr id="65549" name="Picture 13" descr="http://www.fitzgerrell.com/work_img/mills.jpg"/>
          <p:cNvPicPr>
            <a:picLocks noChangeAspect="1" noChangeArrowheads="1"/>
          </p:cNvPicPr>
          <p:nvPr/>
        </p:nvPicPr>
        <p:blipFill>
          <a:blip r:embed="rId6" cstate="print"/>
          <a:srcRect/>
          <a:stretch>
            <a:fillRect/>
          </a:stretch>
        </p:blipFill>
        <p:spPr bwMode="auto">
          <a:xfrm>
            <a:off x="6337300" y="3048000"/>
            <a:ext cx="2806700" cy="2105025"/>
          </a:xfrm>
          <a:prstGeom prst="rect">
            <a:avLst/>
          </a:prstGeom>
          <a:noFill/>
        </p:spPr>
      </p:pic>
      <p:pic>
        <p:nvPicPr>
          <p:cNvPr id="65551" name="Picture 15" descr="[13.jpg]"/>
          <p:cNvPicPr>
            <a:picLocks noChangeAspect="1" noChangeArrowheads="1"/>
          </p:cNvPicPr>
          <p:nvPr/>
        </p:nvPicPr>
        <p:blipFill>
          <a:blip r:embed="rId7" cstate="print"/>
          <a:srcRect/>
          <a:stretch>
            <a:fillRect/>
          </a:stretch>
        </p:blipFill>
        <p:spPr bwMode="auto">
          <a:xfrm>
            <a:off x="0" y="5105400"/>
            <a:ext cx="2336800" cy="1752600"/>
          </a:xfrm>
          <a:prstGeom prst="rect">
            <a:avLst/>
          </a:prstGeom>
          <a:noFill/>
        </p:spPr>
      </p:pic>
      <p:pic>
        <p:nvPicPr>
          <p:cNvPr id="10" name="Picture 11" descr="http://www.solarnavigator.net/venture_capital/venture_capital_images/usa_america_fort_knox_gold_bars_bricks_bullion.jpg"/>
          <p:cNvPicPr>
            <a:picLocks noChangeAspect="1" noChangeArrowheads="1"/>
          </p:cNvPicPr>
          <p:nvPr/>
        </p:nvPicPr>
        <p:blipFill>
          <a:blip r:embed="rId8" cstate="print"/>
          <a:srcRect/>
          <a:stretch>
            <a:fillRect/>
          </a:stretch>
        </p:blipFill>
        <p:spPr bwMode="auto">
          <a:xfrm>
            <a:off x="1" y="3352800"/>
            <a:ext cx="1676400" cy="1799493"/>
          </a:xfrm>
          <a:prstGeom prst="rect">
            <a:avLst/>
          </a:prstGeom>
          <a:noFill/>
        </p:spPr>
      </p:pic>
      <p:pic>
        <p:nvPicPr>
          <p:cNvPr id="65553" name="Picture 17" descr="http://fortwiki.com/images/thumb/9/98/Fort_Knox_-_09.jpg/400px-Fort_Knox_-_09.jpg"/>
          <p:cNvPicPr>
            <a:picLocks noChangeAspect="1" noChangeArrowheads="1"/>
          </p:cNvPicPr>
          <p:nvPr/>
        </p:nvPicPr>
        <p:blipFill>
          <a:blip r:embed="rId9" cstate="print"/>
          <a:srcRect/>
          <a:stretch>
            <a:fillRect/>
          </a:stretch>
        </p:blipFill>
        <p:spPr bwMode="auto">
          <a:xfrm>
            <a:off x="533400" y="-152400"/>
            <a:ext cx="1574800" cy="1181100"/>
          </a:xfrm>
          <a:prstGeom prst="rect">
            <a:avLst/>
          </a:prstGeom>
          <a:noFill/>
        </p:spPr>
      </p:pic>
      <p:sp>
        <p:nvSpPr>
          <p:cNvPr id="12" name="TextBox 11"/>
          <p:cNvSpPr txBox="1"/>
          <p:nvPr/>
        </p:nvSpPr>
        <p:spPr>
          <a:xfrm>
            <a:off x="2362200" y="6019800"/>
            <a:ext cx="3733800" cy="1077218"/>
          </a:xfrm>
          <a:prstGeom prst="rect">
            <a:avLst/>
          </a:prstGeom>
          <a:noFill/>
        </p:spPr>
        <p:txBody>
          <a:bodyPr wrap="square" rtlCol="0">
            <a:spAutoFit/>
          </a:bodyPr>
          <a:lstStyle/>
          <a:p>
            <a:r>
              <a:rPr lang="en-US" sz="1600" b="1" dirty="0" smtClean="0"/>
              <a:t>Drug Money</a:t>
            </a:r>
            <a:r>
              <a:rPr lang="en-US" sz="1600" dirty="0" smtClean="0"/>
              <a:t> Another internet favorite. $207 million is said to have been taken during a raid on a drug dealer's house in Mexico.</a:t>
            </a:r>
            <a:endParaRPr lang="en-US" sz="1600" dirty="0"/>
          </a:p>
        </p:txBody>
      </p:sp>
      <p:pic>
        <p:nvPicPr>
          <p:cNvPr id="65555" name="Picture 19" descr="[16.jpg]"/>
          <p:cNvPicPr>
            <a:picLocks noChangeAspect="1" noChangeArrowheads="1"/>
          </p:cNvPicPr>
          <p:nvPr/>
        </p:nvPicPr>
        <p:blipFill>
          <a:blip r:embed="rId10" cstate="print"/>
          <a:srcRect/>
          <a:stretch>
            <a:fillRect/>
          </a:stretch>
        </p:blipFill>
        <p:spPr bwMode="auto">
          <a:xfrm>
            <a:off x="5791200" y="5105399"/>
            <a:ext cx="1421249" cy="1752601"/>
          </a:xfrm>
          <a:prstGeom prst="rect">
            <a:avLst/>
          </a:prstGeom>
          <a:noFill/>
        </p:spPr>
      </p:pic>
      <p:sp>
        <p:nvSpPr>
          <p:cNvPr id="29" name="TextBox 28"/>
          <p:cNvSpPr txBox="1"/>
          <p:nvPr/>
        </p:nvSpPr>
        <p:spPr>
          <a:xfrm>
            <a:off x="7162800" y="5181600"/>
            <a:ext cx="1981200" cy="1600438"/>
          </a:xfrm>
          <a:prstGeom prst="rect">
            <a:avLst/>
          </a:prstGeom>
          <a:noFill/>
        </p:spPr>
        <p:txBody>
          <a:bodyPr wrap="square" rtlCol="0">
            <a:spAutoFit/>
          </a:bodyPr>
          <a:lstStyle/>
          <a:p>
            <a:r>
              <a:rPr lang="en-US" sz="1400" dirty="0" smtClean="0">
                <a:solidFill>
                  <a:srgbClr val="2D2D00"/>
                </a:solidFill>
                <a:latin typeface="Arial" pitchFamily="34" charset="0"/>
                <a:cs typeface="Arial" pitchFamily="34" charset="0"/>
              </a:rPr>
              <a:t>This is the world's largest Gold Nugget ever found.  Discovered in 1872 and is called the </a:t>
            </a:r>
            <a:r>
              <a:rPr lang="en-US" sz="1400" dirty="0" err="1" smtClean="0">
                <a:solidFill>
                  <a:srgbClr val="2D2D00"/>
                </a:solidFill>
                <a:latin typeface="Arial" pitchFamily="34" charset="0"/>
                <a:cs typeface="Arial" pitchFamily="34" charset="0"/>
              </a:rPr>
              <a:t>Holtermann</a:t>
            </a:r>
            <a:r>
              <a:rPr lang="en-US" sz="1400" dirty="0" smtClean="0">
                <a:solidFill>
                  <a:srgbClr val="2D2D00"/>
                </a:solidFill>
                <a:latin typeface="Arial" pitchFamily="34" charset="0"/>
                <a:cs typeface="Arial" pitchFamily="34" charset="0"/>
              </a:rPr>
              <a:t> Nugget. It was 630lbs in weight.</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522171"/>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Char char="•"/>
              <a:tabLst>
                <a:tab pos="1447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Process </a:t>
            </a:r>
            <a:endParaRPr kumimoji="0" lang="en-US" sz="16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1447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Prepared by chief executive with assistance from the budget office </a:t>
            </a:r>
            <a:endParaRPr kumimoji="0" lang="en-US" sz="16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1447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Sent to Congress or Legislature (State) for debate and approval </a:t>
            </a:r>
            <a:endParaRPr kumimoji="0" lang="en-US"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1447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1447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C. Taxes/Government Spending </a:t>
            </a:r>
            <a:endParaRPr kumimoji="0" lang="en-US"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1447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1.Principles of taxation </a:t>
            </a:r>
            <a:endParaRPr kumimoji="0" lang="en-US"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1447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457200" algn="l" defTabSz="914400" rtl="0" eaLnBrk="0" fontAlgn="base" latinLnBrk="0" hangingPunct="0">
              <a:lnSpc>
                <a:spcPct val="100000"/>
              </a:lnSpc>
              <a:spcBef>
                <a:spcPct val="0"/>
              </a:spcBef>
              <a:spcAft>
                <a:spcPct val="0"/>
              </a:spcAft>
              <a:buClrTx/>
              <a:buSzTx/>
              <a:buFontTx/>
              <a:buNone/>
              <a:tabLst>
                <a:tab pos="1447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a. </a:t>
            </a:r>
            <a:r>
              <a:rPr kumimoji="0" lang="en-US" sz="1600" b="0" i="0" u="sng" strike="noStrike" cap="none" normalizeH="0" baseline="0" dirty="0" smtClean="0">
                <a:ln>
                  <a:noFill/>
                </a:ln>
                <a:solidFill>
                  <a:schemeClr val="tx1"/>
                </a:solidFill>
                <a:effectLst/>
                <a:latin typeface="Arial" pitchFamily="34" charset="0"/>
                <a:ea typeface="Times New Roman" pitchFamily="18" charset="0"/>
              </a:rPr>
              <a:t>Benefit principle</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the principle that those who benefit from a government</a:t>
            </a:r>
            <a:endParaRPr kumimoji="0" lang="en-US"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1447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program should pay the taxes to finance the program</a:t>
            </a:r>
            <a:endParaRPr kumimoji="0" lang="en-US"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1447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Ex. Gasoline tax to fund roads </a:t>
            </a:r>
            <a:endParaRPr kumimoji="0" lang="en-US"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14478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0242" name="Picture 2" descr="http://www.picturesof.net/_images/A_Woman_Pumping_Gas_Into_a_Car_Royalty_Free_Clipart_Picture_081210-172541-009018.jpg"/>
          <p:cNvPicPr>
            <a:picLocks noChangeAspect="1" noChangeArrowheads="1"/>
          </p:cNvPicPr>
          <p:nvPr/>
        </p:nvPicPr>
        <p:blipFill>
          <a:blip r:embed="rId2" cstate="print"/>
          <a:srcRect/>
          <a:stretch>
            <a:fillRect/>
          </a:stretch>
        </p:blipFill>
        <p:spPr bwMode="auto">
          <a:xfrm>
            <a:off x="1600200" y="3200400"/>
            <a:ext cx="2362200" cy="2684318"/>
          </a:xfrm>
          <a:prstGeom prst="rect">
            <a:avLst/>
          </a:prstGeom>
          <a:noFill/>
        </p:spPr>
      </p:pic>
      <p:pic>
        <p:nvPicPr>
          <p:cNvPr id="10244" name="Picture 4" descr="http://www.thefundu.com/wp-content/uploads/2010/12/red-cartoon-car.jpg"/>
          <p:cNvPicPr>
            <a:picLocks noChangeAspect="1" noChangeArrowheads="1"/>
          </p:cNvPicPr>
          <p:nvPr/>
        </p:nvPicPr>
        <p:blipFill>
          <a:blip r:embed="rId3" cstate="print"/>
          <a:srcRect/>
          <a:stretch>
            <a:fillRect/>
          </a:stretch>
        </p:blipFill>
        <p:spPr bwMode="auto">
          <a:xfrm>
            <a:off x="5486400" y="3810000"/>
            <a:ext cx="2857500" cy="2066925"/>
          </a:xfrm>
          <a:prstGeom prst="rect">
            <a:avLst/>
          </a:prstGeom>
          <a:noFill/>
        </p:spPr>
      </p:pic>
      <p:sp>
        <p:nvSpPr>
          <p:cNvPr id="6" name="TextBox 5"/>
          <p:cNvSpPr txBox="1"/>
          <p:nvPr/>
        </p:nvSpPr>
        <p:spPr>
          <a:xfrm>
            <a:off x="5562600" y="3276600"/>
            <a:ext cx="2514600" cy="369332"/>
          </a:xfrm>
          <a:prstGeom prst="rect">
            <a:avLst/>
          </a:prstGeom>
          <a:noFill/>
        </p:spPr>
        <p:txBody>
          <a:bodyPr wrap="square" rtlCol="0">
            <a:spAutoFit/>
          </a:bodyPr>
          <a:lstStyle/>
          <a:p>
            <a:r>
              <a:rPr lang="en-US" dirty="0" smtClean="0"/>
              <a:t>Who uses the roads?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9144000" cy="1200329"/>
          </a:xfrm>
          <a:prstGeom prst="rect">
            <a:avLst/>
          </a:prstGeom>
          <a:solidFill>
            <a:schemeClr val="accent3">
              <a:lumMod val="40000"/>
              <a:lumOff val="60000"/>
            </a:schemeClr>
          </a:solidFill>
          <a:ln w="76200">
            <a:solidFill>
              <a:schemeClr val="tx1"/>
            </a:solidFill>
          </a:ln>
        </p:spPr>
        <p:txBody>
          <a:bodyPr wrap="square">
            <a:spAutoFit/>
          </a:bodyPr>
          <a:lstStyle/>
          <a:p>
            <a:pPr lvl="0" indent="457200" eaLnBrk="0" fontAlgn="base" hangingPunct="0">
              <a:spcBef>
                <a:spcPct val="0"/>
              </a:spcBef>
              <a:spcAft>
                <a:spcPct val="0"/>
              </a:spcAft>
              <a:tabLst>
                <a:tab pos="1447800" algn="l"/>
              </a:tabLst>
            </a:pPr>
            <a:r>
              <a:rPr lang="en-US" dirty="0" smtClean="0">
                <a:latin typeface="Arial" pitchFamily="34" charset="0"/>
                <a:ea typeface="Times New Roman" pitchFamily="18" charset="0"/>
              </a:rPr>
              <a:t>b. </a:t>
            </a:r>
            <a:r>
              <a:rPr lang="en-US" u="sng" dirty="0" smtClean="0">
                <a:latin typeface="Arial" pitchFamily="34" charset="0"/>
                <a:ea typeface="Times New Roman" pitchFamily="18" charset="0"/>
              </a:rPr>
              <a:t>ability-to-pay</a:t>
            </a:r>
            <a:r>
              <a:rPr lang="en-US" dirty="0" smtClean="0">
                <a:latin typeface="Arial" pitchFamily="34" charset="0"/>
                <a:ea typeface="Times New Roman" pitchFamily="18" charset="0"/>
              </a:rPr>
              <a:t>: principle of taxation based on the assumption that those most able</a:t>
            </a:r>
          </a:p>
          <a:p>
            <a:pPr lvl="0" indent="457200" eaLnBrk="0" fontAlgn="base" hangingPunct="0">
              <a:spcBef>
                <a:spcPct val="0"/>
              </a:spcBef>
              <a:spcAft>
                <a:spcPct val="0"/>
              </a:spcAft>
              <a:tabLst>
                <a:tab pos="1447800" algn="l"/>
              </a:tabLst>
            </a:pPr>
            <a:r>
              <a:rPr lang="en-US" dirty="0" smtClean="0">
                <a:latin typeface="Arial" pitchFamily="34" charset="0"/>
                <a:ea typeface="Times New Roman" pitchFamily="18" charset="0"/>
              </a:rPr>
              <a:t>     to pay taxes should pay the most taxes. </a:t>
            </a:r>
          </a:p>
          <a:p>
            <a:pPr lvl="0" indent="457200" eaLnBrk="0" fontAlgn="base" hangingPunct="0">
              <a:spcBef>
                <a:spcPct val="0"/>
              </a:spcBef>
              <a:spcAft>
                <a:spcPct val="0"/>
              </a:spcAft>
              <a:tabLst>
                <a:tab pos="1447800" algn="l"/>
              </a:tabLst>
            </a:pPr>
            <a:endParaRPr lang="en-US" dirty="0" smtClean="0">
              <a:latin typeface="Arial" pitchFamily="34" charset="0"/>
            </a:endParaRPr>
          </a:p>
          <a:p>
            <a:pPr lvl="0" indent="457200" algn="ctr" eaLnBrk="0" fontAlgn="base" hangingPunct="0">
              <a:spcBef>
                <a:spcPct val="0"/>
              </a:spcBef>
              <a:spcAft>
                <a:spcPct val="0"/>
              </a:spcAft>
              <a:tabLst>
                <a:tab pos="1447800" algn="l"/>
              </a:tabLst>
            </a:pPr>
            <a:r>
              <a:rPr lang="en-US" dirty="0" smtClean="0">
                <a:latin typeface="Arial" pitchFamily="34" charset="0"/>
              </a:rPr>
              <a:t>The more you make the more you pay.</a:t>
            </a:r>
          </a:p>
        </p:txBody>
      </p:sp>
      <p:pic>
        <p:nvPicPr>
          <p:cNvPr id="3" name="Picture 3" descr="http://taxesaspolicy.com/images/layout_01.gif"/>
          <p:cNvPicPr>
            <a:picLocks noChangeAspect="1" noChangeArrowheads="1"/>
          </p:cNvPicPr>
          <p:nvPr/>
        </p:nvPicPr>
        <p:blipFill>
          <a:blip r:embed="rId2" cstate="print"/>
          <a:srcRect/>
          <a:stretch>
            <a:fillRect/>
          </a:stretch>
        </p:blipFill>
        <p:spPr bwMode="auto">
          <a:xfrm>
            <a:off x="762000" y="2133600"/>
            <a:ext cx="7620000" cy="3581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600200" y="506108"/>
            <a:ext cx="10744200" cy="3785652"/>
          </a:xfrm>
          <a:prstGeom prst="rect">
            <a:avLst/>
          </a:prstGeom>
          <a:solidFill>
            <a:schemeClr val="accent5">
              <a:lumMod val="20000"/>
              <a:lumOff val="80000"/>
            </a:schemeClr>
          </a:solidFill>
          <a:ln w="76200">
            <a:solidFill>
              <a:schemeClr val="accent5">
                <a:lumMod val="75000"/>
              </a:schemeClr>
            </a:solidFill>
            <a:miter lim="800000"/>
            <a:headEnd/>
            <a:tailEnd/>
          </a:ln>
          <a:effectLst/>
        </p:spPr>
        <p:txBody>
          <a:bodyPr vert="horz" wrap="square" lIns="1447344" tIns="0" rIns="0" bIns="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2.  Classification of taxes </a:t>
            </a:r>
            <a:endParaRPr kumimoji="0" lang="en-US" sz="20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endParaRPr>
          </a:p>
          <a:p>
            <a:pPr lvl="0" indent="45720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a. </a:t>
            </a:r>
            <a:r>
              <a:rPr kumimoji="0" lang="en-US" b="1" i="0" u="sng" strike="noStrike" cap="none" normalizeH="0" baseline="0" dirty="0" smtClean="0">
                <a:ln>
                  <a:noFill/>
                </a:ln>
                <a:solidFill>
                  <a:schemeClr val="tx1"/>
                </a:solidFill>
                <a:effectLst/>
                <a:latin typeface="Arial" pitchFamily="34" charset="0"/>
                <a:ea typeface="Times New Roman" pitchFamily="18" charset="0"/>
              </a:rPr>
              <a:t>Proportional:</a:t>
            </a:r>
            <a:r>
              <a:rPr kumimoji="0" lang="en-US" b="0" i="0" u="none" strike="noStrike" cap="none" normalizeH="0" baseline="0" dirty="0" smtClean="0">
                <a:ln>
                  <a:noFill/>
                </a:ln>
                <a:solidFill>
                  <a:schemeClr val="tx1"/>
                </a:solidFill>
                <a:effectLst/>
                <a:latin typeface="Arial" pitchFamily="34" charset="0"/>
                <a:ea typeface="Times New Roman" pitchFamily="18" charset="0"/>
              </a:rPr>
              <a:t> a tax that takes a </a:t>
            </a:r>
            <a:r>
              <a:rPr kumimoji="0" lang="en-US" b="0" i="0" u="sng" strike="noStrike" cap="none" normalizeH="0" baseline="0" dirty="0" smtClean="0">
                <a:ln>
                  <a:noFill/>
                </a:ln>
                <a:solidFill>
                  <a:schemeClr val="tx1"/>
                </a:solidFill>
                <a:effectLst/>
                <a:latin typeface="Arial Black" pitchFamily="34" charset="0"/>
                <a:ea typeface="Times New Roman" pitchFamily="18" charset="0"/>
              </a:rPr>
              <a:t>constant</a:t>
            </a:r>
            <a:r>
              <a:rPr kumimoji="0" lang="en-US" b="0" i="0" u="none" strike="noStrike" cap="none" normalizeH="0" baseline="0" dirty="0" smtClean="0">
                <a:ln>
                  <a:noFill/>
                </a:ln>
                <a:solidFill>
                  <a:schemeClr val="tx1"/>
                </a:solidFill>
                <a:effectLst/>
                <a:latin typeface="Arial" pitchFamily="34" charset="0"/>
                <a:ea typeface="Times New Roman" pitchFamily="18" charset="0"/>
              </a:rPr>
              <a:t> percentage of income as income rises </a:t>
            </a:r>
            <a:endParaRPr kumimoji="0" lang="en-US" b="0" i="0" u="none" strike="noStrike" cap="none" normalizeH="0" baseline="0" dirty="0" smtClean="0">
              <a:ln>
                <a:noFill/>
              </a:ln>
              <a:solidFill>
                <a:schemeClr val="tx1"/>
              </a:solidFill>
              <a:effectLst/>
              <a:latin typeface="Arial" pitchFamily="34" charset="0"/>
            </a:endParaRPr>
          </a:p>
          <a:p>
            <a:pPr lvl="0" indent="457200" eaLnBrk="0" fontAlgn="base" hangingPunct="0">
              <a:spcBef>
                <a:spcPct val="0"/>
              </a:spcBef>
              <a:spcAft>
                <a:spcPct val="0"/>
              </a:spcAft>
            </a:pPr>
            <a:endParaRPr kumimoji="0" lang="en-US" b="0" i="0" u="none" strike="noStrike" cap="none" normalizeH="0" baseline="0" dirty="0" smtClean="0">
              <a:ln>
                <a:noFill/>
              </a:ln>
              <a:solidFill>
                <a:schemeClr val="tx1"/>
              </a:solidFill>
              <a:effectLst/>
              <a:latin typeface="Arial" pitchFamily="34" charset="0"/>
              <a:ea typeface="Times New Roman" pitchFamily="18" charset="0"/>
            </a:endParaRPr>
          </a:p>
          <a:p>
            <a:pPr lvl="0" indent="457200" eaLnBrk="0" fontAlgn="base" hangingPunct="0">
              <a:spcBef>
                <a:spcPct val="0"/>
              </a:spcBef>
              <a:spcAft>
                <a:spcPct val="0"/>
              </a:spcAft>
            </a:pPr>
            <a:endParaRPr kumimoji="0" lang="en-US" b="0" i="0" u="none" strike="noStrike" cap="none" normalizeH="0" baseline="0" dirty="0" smtClean="0">
              <a:ln>
                <a:noFill/>
              </a:ln>
              <a:solidFill>
                <a:schemeClr val="tx1"/>
              </a:solidFill>
              <a:effectLst/>
              <a:latin typeface="Arial" pitchFamily="34" charset="0"/>
              <a:ea typeface="Times New Roman" pitchFamily="18" charset="0"/>
            </a:endParaRPr>
          </a:p>
          <a:p>
            <a:pPr lvl="1" indent="457200" eaLnBrk="0" fontAlgn="base" hangingPunct="0">
              <a:spcBef>
                <a:spcPct val="0"/>
              </a:spcBef>
              <a:spcAft>
                <a:spcPct val="0"/>
              </a:spcAft>
              <a:buAutoNum type="alphaLcPeriod" startAt="2"/>
            </a:pPr>
            <a:r>
              <a:rPr kumimoji="0" lang="en-US" b="1" i="0" u="sng" strike="noStrike" cap="none" normalizeH="0" baseline="0" dirty="0" smtClean="0">
                <a:ln>
                  <a:noFill/>
                </a:ln>
                <a:solidFill>
                  <a:schemeClr val="tx1"/>
                </a:solidFill>
                <a:effectLst/>
                <a:latin typeface="Arial" pitchFamily="34" charset="0"/>
                <a:ea typeface="Times New Roman" pitchFamily="18" charset="0"/>
              </a:rPr>
              <a:t>Progressive</a:t>
            </a:r>
            <a:r>
              <a:rPr kumimoji="0" lang="en-US" b="0" i="0" u="none" strike="noStrike" cap="none" normalizeH="0" baseline="0" dirty="0" smtClean="0">
                <a:ln>
                  <a:noFill/>
                </a:ln>
                <a:solidFill>
                  <a:schemeClr val="tx1"/>
                </a:solidFill>
                <a:effectLst/>
                <a:latin typeface="Arial" pitchFamily="34" charset="0"/>
                <a:ea typeface="Times New Roman" pitchFamily="18" charset="0"/>
              </a:rPr>
              <a:t>: a tax that takes an </a:t>
            </a:r>
            <a:r>
              <a:rPr kumimoji="0" lang="en-US" b="0" i="0" u="sng" strike="noStrike" cap="none" normalizeH="0" baseline="0" dirty="0" smtClean="0">
                <a:ln>
                  <a:noFill/>
                </a:ln>
                <a:solidFill>
                  <a:schemeClr val="tx1"/>
                </a:solidFill>
                <a:effectLst/>
                <a:latin typeface="Arial Black" pitchFamily="34" charset="0"/>
                <a:ea typeface="Times New Roman" pitchFamily="18" charset="0"/>
              </a:rPr>
              <a:t>increasing</a:t>
            </a:r>
            <a:r>
              <a:rPr kumimoji="0" lang="en-US" b="0" i="0" u="none" strike="noStrike" cap="none" normalizeH="0" baseline="0" dirty="0" smtClean="0">
                <a:ln>
                  <a:noFill/>
                </a:ln>
                <a:solidFill>
                  <a:schemeClr val="tx1"/>
                </a:solidFill>
                <a:effectLst/>
                <a:latin typeface="Arial" pitchFamily="34" charset="0"/>
                <a:ea typeface="Times New Roman" pitchFamily="18" charset="0"/>
              </a:rPr>
              <a:t> percentage of income as income </a:t>
            </a:r>
          </a:p>
          <a:p>
            <a:pPr lvl="2" indent="45720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rises. </a:t>
            </a:r>
            <a:endParaRPr kumimoji="0" lang="en-US" b="0" i="0" u="none" strike="noStrike" cap="none" normalizeH="0" baseline="0" dirty="0" smtClean="0">
              <a:ln>
                <a:noFill/>
              </a:ln>
              <a:solidFill>
                <a:schemeClr val="tx1"/>
              </a:solidFill>
              <a:effectLst/>
              <a:latin typeface="Arial" pitchFamily="34" charset="0"/>
            </a:endParaRPr>
          </a:p>
          <a:p>
            <a:pPr lvl="0" indent="45720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		Example: Federal income tax</a:t>
            </a:r>
            <a:endParaRPr kumimoji="0" lang="en-US" b="0" i="0" u="none" strike="noStrike" cap="none" normalizeH="0" baseline="0" dirty="0" smtClean="0">
              <a:ln>
                <a:noFill/>
              </a:ln>
              <a:solidFill>
                <a:schemeClr val="tx1"/>
              </a:solidFill>
              <a:effectLst/>
              <a:latin typeface="Arial" pitchFamily="34" charset="0"/>
            </a:endParaRPr>
          </a:p>
          <a:p>
            <a:pPr lvl="0" indent="457200" eaLnBrk="0" fontAlgn="base" hangingPunct="0">
              <a:spcBef>
                <a:spcPct val="0"/>
              </a:spcBef>
              <a:spcAft>
                <a:spcPct val="0"/>
              </a:spcAft>
            </a:pPr>
            <a:endParaRPr kumimoji="0" lang="en-US" b="0" i="0" u="none" strike="noStrike" cap="none" normalizeH="0" baseline="0" dirty="0" smtClean="0">
              <a:ln>
                <a:noFill/>
              </a:ln>
              <a:solidFill>
                <a:schemeClr val="tx1"/>
              </a:solidFill>
              <a:effectLst/>
              <a:latin typeface="Arial" pitchFamily="34" charset="0"/>
              <a:ea typeface="Times New Roman" pitchFamily="18" charset="0"/>
            </a:endParaRPr>
          </a:p>
          <a:p>
            <a:pPr lvl="0" indent="457200" eaLnBrk="0" fontAlgn="base" hangingPunct="0">
              <a:spcBef>
                <a:spcPct val="0"/>
              </a:spcBef>
              <a:spcAft>
                <a:spcPct val="0"/>
              </a:spcAft>
            </a:pPr>
            <a:endParaRPr lang="en-US" dirty="0" smtClean="0">
              <a:latin typeface="Arial" pitchFamily="34" charset="0"/>
              <a:ea typeface="Times New Roman" pitchFamily="18" charset="0"/>
            </a:endParaRPr>
          </a:p>
          <a:p>
            <a:pPr lvl="0" indent="45720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c. </a:t>
            </a:r>
            <a:r>
              <a:rPr kumimoji="0" lang="en-US" b="1" i="0" u="sng" strike="noStrike" cap="none" normalizeH="0" baseline="0" dirty="0" smtClean="0">
                <a:ln>
                  <a:noFill/>
                </a:ln>
                <a:solidFill>
                  <a:schemeClr val="tx1"/>
                </a:solidFill>
                <a:effectLst/>
                <a:latin typeface="Arial" pitchFamily="34" charset="0"/>
                <a:ea typeface="Times New Roman" pitchFamily="18" charset="0"/>
              </a:rPr>
              <a:t>Regressive</a:t>
            </a:r>
            <a:r>
              <a:rPr kumimoji="0" lang="en-US" b="0" i="0" u="none" strike="noStrike" cap="none" normalizeH="0" baseline="0" dirty="0" smtClean="0">
                <a:ln>
                  <a:noFill/>
                </a:ln>
                <a:solidFill>
                  <a:schemeClr val="tx1"/>
                </a:solidFill>
                <a:effectLst/>
                <a:latin typeface="Arial" pitchFamily="34" charset="0"/>
                <a:ea typeface="Times New Roman" pitchFamily="18" charset="0"/>
              </a:rPr>
              <a:t>: a tax that takes a </a:t>
            </a:r>
            <a:r>
              <a:rPr kumimoji="0" lang="en-US" b="0" i="0" u="sng" strike="noStrike" cap="none" normalizeH="0" baseline="0" dirty="0" smtClean="0">
                <a:ln>
                  <a:noFill/>
                </a:ln>
                <a:solidFill>
                  <a:schemeClr val="tx1"/>
                </a:solidFill>
                <a:effectLst/>
                <a:latin typeface="Arial Black" pitchFamily="34" charset="0"/>
                <a:ea typeface="Times New Roman" pitchFamily="18" charset="0"/>
              </a:rPr>
              <a:t>decreasing</a:t>
            </a:r>
            <a:r>
              <a:rPr kumimoji="0" lang="en-US" b="0" i="0" u="none" strike="noStrike" cap="none" normalizeH="0" baseline="0" dirty="0" smtClean="0">
                <a:ln>
                  <a:noFill/>
                </a:ln>
                <a:solidFill>
                  <a:schemeClr val="tx1"/>
                </a:solidFill>
                <a:effectLst/>
                <a:latin typeface="Arial" pitchFamily="34" charset="0"/>
                <a:ea typeface="Times New Roman" pitchFamily="18" charset="0"/>
              </a:rPr>
              <a:t> percentage of income as income rises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45720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			Example: Sales Tax </a:t>
            </a:r>
          </a:p>
          <a:p>
            <a:pPr lvl="0" indent="45720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ea typeface="Times New Roman" pitchFamily="18" charset="0"/>
            </a:endParaRPr>
          </a:p>
        </p:txBody>
      </p:sp>
      <p:sp>
        <p:nvSpPr>
          <p:cNvPr id="2" name="TextBox 1"/>
          <p:cNvSpPr txBox="1"/>
          <p:nvPr/>
        </p:nvSpPr>
        <p:spPr>
          <a:xfrm>
            <a:off x="304800" y="4495800"/>
            <a:ext cx="8686800" cy="2062103"/>
          </a:xfrm>
          <a:prstGeom prst="rect">
            <a:avLst/>
          </a:prstGeom>
          <a:noFill/>
        </p:spPr>
        <p:txBody>
          <a:bodyPr wrap="square" rtlCol="0">
            <a:spAutoFit/>
          </a:bodyPr>
          <a:lstStyle/>
          <a:p>
            <a:r>
              <a:rPr lang="en-US" dirty="0" smtClean="0"/>
              <a:t>(Ms. </a:t>
            </a:r>
            <a:r>
              <a:rPr lang="en-US" dirty="0" err="1" smtClean="0"/>
              <a:t>Regi’s</a:t>
            </a:r>
            <a:r>
              <a:rPr lang="en-US" dirty="0" smtClean="0"/>
              <a:t>) </a:t>
            </a:r>
            <a:r>
              <a:rPr lang="en-US" sz="3200" b="1" u="sng" dirty="0" smtClean="0"/>
              <a:t>Golden Rule:</a:t>
            </a:r>
            <a:r>
              <a:rPr lang="en-US" sz="3200" dirty="0" smtClean="0"/>
              <a:t> In order to understand the 3 tax classifications, YOU must compare the </a:t>
            </a:r>
            <a:r>
              <a:rPr lang="en-US" sz="3200" u="sng" dirty="0" smtClean="0"/>
              <a:t>percentage</a:t>
            </a:r>
            <a:r>
              <a:rPr lang="en-US" sz="3200" dirty="0" smtClean="0"/>
              <a:t> of a person’s income paid in taxes NOT the dollar amount each person spends on taxes.</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8750"/>
            <a:ext cx="6991350" cy="643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12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2691</TotalTime>
  <Words>2090</Words>
  <Application>Microsoft Office PowerPoint</Application>
  <PresentationFormat>On-screen Show (4:3)</PresentationFormat>
  <Paragraphs>347</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Wake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cregister</dc:creator>
  <cp:lastModifiedBy>Paul</cp:lastModifiedBy>
  <cp:revision>157</cp:revision>
  <dcterms:created xsi:type="dcterms:W3CDTF">2011-03-16T14:58:04Z</dcterms:created>
  <dcterms:modified xsi:type="dcterms:W3CDTF">2017-05-13T23:38:55Z</dcterms:modified>
</cp:coreProperties>
</file>